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9DDAB1-E742-4A26-96B5-38A4CC69D705}" v="358" dt="2023-11-07T15:37:00.2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2" autoAdjust="0"/>
    <p:restoredTop sz="94660"/>
  </p:normalViewPr>
  <p:slideViewPr>
    <p:cSldViewPr snapToGrid="0">
      <p:cViewPr varScale="1">
        <p:scale>
          <a:sx n="82" d="100"/>
          <a:sy n="82" d="100"/>
        </p:scale>
        <p:origin x="66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4.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ata6.xml.rels><?xml version="1.0" encoding="UTF-8" standalone="yes"?>
<Relationships xmlns="http://schemas.openxmlformats.org/package/2006/relationships"><Relationship Id="rId3" Type="http://schemas.openxmlformats.org/officeDocument/2006/relationships/hyperlink" Target="https://doi.org/10.1093/oso/9780197512883.003.0003" TargetMode="External"/><Relationship Id="rId2" Type="http://schemas.openxmlformats.org/officeDocument/2006/relationships/hyperlink" Target="https://doi.org/10.1377/hlthaff.2020.00328" TargetMode="External"/><Relationship Id="rId1" Type="http://schemas.openxmlformats.org/officeDocument/2006/relationships/hyperlink" Target="https://doi.org/10.7326/m19-0035" TargetMode="External"/><Relationship Id="rId6" Type="http://schemas.openxmlformats.org/officeDocument/2006/relationships/hyperlink" Target="https://doi.org/10.36647/jpri/01.01.a003" TargetMode="External"/><Relationship Id="rId5" Type="http://schemas.openxmlformats.org/officeDocument/2006/relationships/hyperlink" Target="https://doi.org/10.1007/s40614-019-00204-3" TargetMode="External"/><Relationship Id="rId4" Type="http://schemas.openxmlformats.org/officeDocument/2006/relationships/hyperlink" Target="https://doi.org/10.1038/s41408-020-0338-x" TargetMode="External"/></Relationships>
</file>

<file path=ppt/diagrams/_rels/drawing4.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rawing6.xml.rels><?xml version="1.0" encoding="UTF-8" standalone="yes"?>
<Relationships xmlns="http://schemas.openxmlformats.org/package/2006/relationships"><Relationship Id="rId3" Type="http://schemas.openxmlformats.org/officeDocument/2006/relationships/hyperlink" Target="https://doi.org/10.1093/oso/9780197512883.003.0003" TargetMode="External"/><Relationship Id="rId2" Type="http://schemas.openxmlformats.org/officeDocument/2006/relationships/hyperlink" Target="https://doi.org/10.1377/hlthaff.2020.00328" TargetMode="External"/><Relationship Id="rId1" Type="http://schemas.openxmlformats.org/officeDocument/2006/relationships/hyperlink" Target="https://doi.org/10.7326/m19-0035" TargetMode="External"/><Relationship Id="rId6" Type="http://schemas.openxmlformats.org/officeDocument/2006/relationships/hyperlink" Target="https://doi.org/10.36647/jpri/01.01.a003" TargetMode="External"/><Relationship Id="rId5" Type="http://schemas.openxmlformats.org/officeDocument/2006/relationships/hyperlink" Target="https://doi.org/10.1007/s40614-019-00204-3" TargetMode="External"/><Relationship Id="rId4" Type="http://schemas.openxmlformats.org/officeDocument/2006/relationships/hyperlink" Target="https://doi.org/10.1038/s41408-020-0338-x"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9592A2-B711-49C2-99E4-F381401A325F}"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233A0320-D692-4676-9AA4-94EE80FB4F7F}">
      <dgm:prSet/>
      <dgm:spPr/>
      <dgm:t>
        <a:bodyPr/>
        <a:lstStyle/>
        <a:p>
          <a:r>
            <a:rPr lang="en-US"/>
            <a:t>Introduction to the Business Case for Change</a:t>
          </a:r>
        </a:p>
      </dgm:t>
    </dgm:pt>
    <dgm:pt modelId="{6D13FDB7-3EF9-4385-BB10-BB031DFF1609}" type="parTrans" cxnId="{0F8904BD-7D04-44BB-931A-D18A50260257}">
      <dgm:prSet/>
      <dgm:spPr/>
      <dgm:t>
        <a:bodyPr/>
        <a:lstStyle/>
        <a:p>
          <a:endParaRPr lang="en-US"/>
        </a:p>
      </dgm:t>
    </dgm:pt>
    <dgm:pt modelId="{DDCB17D5-C179-4D13-9A8A-DD5616C3CB41}" type="sibTrans" cxnId="{0F8904BD-7D04-44BB-931A-D18A50260257}">
      <dgm:prSet/>
      <dgm:spPr/>
      <dgm:t>
        <a:bodyPr/>
        <a:lstStyle/>
        <a:p>
          <a:endParaRPr lang="en-US"/>
        </a:p>
      </dgm:t>
    </dgm:pt>
    <dgm:pt modelId="{D93E1E04-E696-45ED-AF49-3C4E100AF4D8}">
      <dgm:prSet/>
      <dgm:spPr/>
      <dgm:t>
        <a:bodyPr/>
        <a:lstStyle/>
        <a:p>
          <a:r>
            <a:rPr lang="en-US"/>
            <a:t>The Need for Change: Rising Cost of Prescription Drugs</a:t>
          </a:r>
        </a:p>
      </dgm:t>
    </dgm:pt>
    <dgm:pt modelId="{3D7C02A4-B919-48C2-AB6F-B7B901FEF003}" type="parTrans" cxnId="{5F552500-5D42-4599-86D1-5848A47888A1}">
      <dgm:prSet/>
      <dgm:spPr/>
      <dgm:t>
        <a:bodyPr/>
        <a:lstStyle/>
        <a:p>
          <a:endParaRPr lang="en-US"/>
        </a:p>
      </dgm:t>
    </dgm:pt>
    <dgm:pt modelId="{3120502D-2313-409B-BC32-89589563F361}" type="sibTrans" cxnId="{5F552500-5D42-4599-86D1-5848A47888A1}">
      <dgm:prSet/>
      <dgm:spPr/>
      <dgm:t>
        <a:bodyPr/>
        <a:lstStyle/>
        <a:p>
          <a:endParaRPr lang="en-US"/>
        </a:p>
      </dgm:t>
    </dgm:pt>
    <dgm:pt modelId="{D5A3B0A5-3BA7-443D-9477-F80D37D4C986}">
      <dgm:prSet/>
      <dgm:spPr/>
      <dgm:t>
        <a:bodyPr/>
        <a:lstStyle/>
        <a:p>
          <a:r>
            <a:rPr lang="en-US"/>
            <a:t>Proposed Solutions</a:t>
          </a:r>
        </a:p>
      </dgm:t>
    </dgm:pt>
    <dgm:pt modelId="{A7EB2991-0E42-4A34-A8D0-0E5B50DD13FA}" type="parTrans" cxnId="{6AE478E6-8A08-403F-9DC7-D947684EFF15}">
      <dgm:prSet/>
      <dgm:spPr/>
      <dgm:t>
        <a:bodyPr/>
        <a:lstStyle/>
        <a:p>
          <a:endParaRPr lang="en-US"/>
        </a:p>
      </dgm:t>
    </dgm:pt>
    <dgm:pt modelId="{4072DA19-0E8B-4ABA-9050-D2BBDBDEFF83}" type="sibTrans" cxnId="{6AE478E6-8A08-403F-9DC7-D947684EFF15}">
      <dgm:prSet/>
      <dgm:spPr/>
      <dgm:t>
        <a:bodyPr/>
        <a:lstStyle/>
        <a:p>
          <a:endParaRPr lang="en-US"/>
        </a:p>
      </dgm:t>
    </dgm:pt>
    <dgm:pt modelId="{765E5CCA-12BB-4AA4-A8E9-5C60631453AE}">
      <dgm:prSet/>
      <dgm:spPr/>
      <dgm:t>
        <a:bodyPr/>
        <a:lstStyle/>
        <a:p>
          <a:r>
            <a:rPr lang="en-US"/>
            <a:t>Benefits of Addressing the Issue</a:t>
          </a:r>
        </a:p>
      </dgm:t>
    </dgm:pt>
    <dgm:pt modelId="{E7D67F9A-120D-493C-9122-4B64B77DA3BD}" type="parTrans" cxnId="{D97D10C4-0636-4E95-BA64-ADA10943053B}">
      <dgm:prSet/>
      <dgm:spPr/>
      <dgm:t>
        <a:bodyPr/>
        <a:lstStyle/>
        <a:p>
          <a:endParaRPr lang="en-US"/>
        </a:p>
      </dgm:t>
    </dgm:pt>
    <dgm:pt modelId="{C9E25CD6-7D84-46C4-BB40-DA9705DC5BF2}" type="sibTrans" cxnId="{D97D10C4-0636-4E95-BA64-ADA10943053B}">
      <dgm:prSet/>
      <dgm:spPr/>
      <dgm:t>
        <a:bodyPr/>
        <a:lstStyle/>
        <a:p>
          <a:endParaRPr lang="en-US"/>
        </a:p>
      </dgm:t>
    </dgm:pt>
    <dgm:pt modelId="{60F455C7-ACA4-409C-8BAD-09930AC8F555}" type="pres">
      <dgm:prSet presAssocID="{289592A2-B711-49C2-99E4-F381401A325F}" presName="hierChild1" presStyleCnt="0">
        <dgm:presLayoutVars>
          <dgm:chPref val="1"/>
          <dgm:dir/>
          <dgm:animOne val="branch"/>
          <dgm:animLvl val="lvl"/>
          <dgm:resizeHandles/>
        </dgm:presLayoutVars>
      </dgm:prSet>
      <dgm:spPr/>
    </dgm:pt>
    <dgm:pt modelId="{66D8ACBA-45C3-44A0-9D95-06C177FF4911}" type="pres">
      <dgm:prSet presAssocID="{233A0320-D692-4676-9AA4-94EE80FB4F7F}" presName="hierRoot1" presStyleCnt="0"/>
      <dgm:spPr/>
    </dgm:pt>
    <dgm:pt modelId="{ED512022-035D-4226-881A-23F0D0FDC315}" type="pres">
      <dgm:prSet presAssocID="{233A0320-D692-4676-9AA4-94EE80FB4F7F}" presName="composite" presStyleCnt="0"/>
      <dgm:spPr/>
    </dgm:pt>
    <dgm:pt modelId="{F7C2851F-648D-4872-B067-47863D899815}" type="pres">
      <dgm:prSet presAssocID="{233A0320-D692-4676-9AA4-94EE80FB4F7F}" presName="background" presStyleLbl="node0" presStyleIdx="0" presStyleCnt="4"/>
      <dgm:spPr/>
    </dgm:pt>
    <dgm:pt modelId="{3AF93722-3EBA-43A2-898D-C9D37C2D888B}" type="pres">
      <dgm:prSet presAssocID="{233A0320-D692-4676-9AA4-94EE80FB4F7F}" presName="text" presStyleLbl="fgAcc0" presStyleIdx="0" presStyleCnt="4">
        <dgm:presLayoutVars>
          <dgm:chPref val="3"/>
        </dgm:presLayoutVars>
      </dgm:prSet>
      <dgm:spPr/>
    </dgm:pt>
    <dgm:pt modelId="{043DD125-A143-43AD-A7A5-96A025C2C73F}" type="pres">
      <dgm:prSet presAssocID="{233A0320-D692-4676-9AA4-94EE80FB4F7F}" presName="hierChild2" presStyleCnt="0"/>
      <dgm:spPr/>
    </dgm:pt>
    <dgm:pt modelId="{4B3481B8-0214-437E-A0AE-2596623ACF16}" type="pres">
      <dgm:prSet presAssocID="{D93E1E04-E696-45ED-AF49-3C4E100AF4D8}" presName="hierRoot1" presStyleCnt="0"/>
      <dgm:spPr/>
    </dgm:pt>
    <dgm:pt modelId="{99143B46-E428-4392-B546-B60702A9DF23}" type="pres">
      <dgm:prSet presAssocID="{D93E1E04-E696-45ED-AF49-3C4E100AF4D8}" presName="composite" presStyleCnt="0"/>
      <dgm:spPr/>
    </dgm:pt>
    <dgm:pt modelId="{BEDB1CC8-14EA-4CB4-B6E8-FEA277EE0976}" type="pres">
      <dgm:prSet presAssocID="{D93E1E04-E696-45ED-AF49-3C4E100AF4D8}" presName="background" presStyleLbl="node0" presStyleIdx="1" presStyleCnt="4"/>
      <dgm:spPr/>
    </dgm:pt>
    <dgm:pt modelId="{F4519C44-341E-40E0-8612-6CD272B61226}" type="pres">
      <dgm:prSet presAssocID="{D93E1E04-E696-45ED-AF49-3C4E100AF4D8}" presName="text" presStyleLbl="fgAcc0" presStyleIdx="1" presStyleCnt="4">
        <dgm:presLayoutVars>
          <dgm:chPref val="3"/>
        </dgm:presLayoutVars>
      </dgm:prSet>
      <dgm:spPr/>
    </dgm:pt>
    <dgm:pt modelId="{347DF89F-A6C8-4B71-AB1A-482006B25B98}" type="pres">
      <dgm:prSet presAssocID="{D93E1E04-E696-45ED-AF49-3C4E100AF4D8}" presName="hierChild2" presStyleCnt="0"/>
      <dgm:spPr/>
    </dgm:pt>
    <dgm:pt modelId="{B7A1FA22-2625-4C75-84BD-4725E0A9FE4C}" type="pres">
      <dgm:prSet presAssocID="{D5A3B0A5-3BA7-443D-9477-F80D37D4C986}" presName="hierRoot1" presStyleCnt="0"/>
      <dgm:spPr/>
    </dgm:pt>
    <dgm:pt modelId="{C0F3E7F8-AEA4-4658-8E63-8985F8608785}" type="pres">
      <dgm:prSet presAssocID="{D5A3B0A5-3BA7-443D-9477-F80D37D4C986}" presName="composite" presStyleCnt="0"/>
      <dgm:spPr/>
    </dgm:pt>
    <dgm:pt modelId="{48FE51FF-1EA7-428D-9F12-4E06279634CC}" type="pres">
      <dgm:prSet presAssocID="{D5A3B0A5-3BA7-443D-9477-F80D37D4C986}" presName="background" presStyleLbl="node0" presStyleIdx="2" presStyleCnt="4"/>
      <dgm:spPr/>
    </dgm:pt>
    <dgm:pt modelId="{5A3C30A7-D579-43FB-8B6B-3BA1A8E7CE5A}" type="pres">
      <dgm:prSet presAssocID="{D5A3B0A5-3BA7-443D-9477-F80D37D4C986}" presName="text" presStyleLbl="fgAcc0" presStyleIdx="2" presStyleCnt="4">
        <dgm:presLayoutVars>
          <dgm:chPref val="3"/>
        </dgm:presLayoutVars>
      </dgm:prSet>
      <dgm:spPr/>
    </dgm:pt>
    <dgm:pt modelId="{64D72205-F152-4FDE-B067-98704DF74414}" type="pres">
      <dgm:prSet presAssocID="{D5A3B0A5-3BA7-443D-9477-F80D37D4C986}" presName="hierChild2" presStyleCnt="0"/>
      <dgm:spPr/>
    </dgm:pt>
    <dgm:pt modelId="{45F921C8-91D9-456A-AEDD-00BBD02852FC}" type="pres">
      <dgm:prSet presAssocID="{765E5CCA-12BB-4AA4-A8E9-5C60631453AE}" presName="hierRoot1" presStyleCnt="0"/>
      <dgm:spPr/>
    </dgm:pt>
    <dgm:pt modelId="{DB1C5F7D-31F7-471C-99BC-5D5DE01E0EE3}" type="pres">
      <dgm:prSet presAssocID="{765E5CCA-12BB-4AA4-A8E9-5C60631453AE}" presName="composite" presStyleCnt="0"/>
      <dgm:spPr/>
    </dgm:pt>
    <dgm:pt modelId="{44911091-1DDE-4856-9CC2-8F8712FD20DE}" type="pres">
      <dgm:prSet presAssocID="{765E5CCA-12BB-4AA4-A8E9-5C60631453AE}" presName="background" presStyleLbl="node0" presStyleIdx="3" presStyleCnt="4"/>
      <dgm:spPr/>
    </dgm:pt>
    <dgm:pt modelId="{71B8D252-D6AC-4270-8715-61B84F7F0120}" type="pres">
      <dgm:prSet presAssocID="{765E5CCA-12BB-4AA4-A8E9-5C60631453AE}" presName="text" presStyleLbl="fgAcc0" presStyleIdx="3" presStyleCnt="4">
        <dgm:presLayoutVars>
          <dgm:chPref val="3"/>
        </dgm:presLayoutVars>
      </dgm:prSet>
      <dgm:spPr/>
    </dgm:pt>
    <dgm:pt modelId="{9FD39BDA-4C2C-4B1A-A9AA-0BA7D7BB070C}" type="pres">
      <dgm:prSet presAssocID="{765E5CCA-12BB-4AA4-A8E9-5C60631453AE}" presName="hierChild2" presStyleCnt="0"/>
      <dgm:spPr/>
    </dgm:pt>
  </dgm:ptLst>
  <dgm:cxnLst>
    <dgm:cxn modelId="{5F552500-5D42-4599-86D1-5848A47888A1}" srcId="{289592A2-B711-49C2-99E4-F381401A325F}" destId="{D93E1E04-E696-45ED-AF49-3C4E100AF4D8}" srcOrd="1" destOrd="0" parTransId="{3D7C02A4-B919-48C2-AB6F-B7B901FEF003}" sibTransId="{3120502D-2313-409B-BC32-89589563F361}"/>
    <dgm:cxn modelId="{F943A40E-E673-41BE-AEF4-E22DC0E1A816}" type="presOf" srcId="{233A0320-D692-4676-9AA4-94EE80FB4F7F}" destId="{3AF93722-3EBA-43A2-898D-C9D37C2D888B}" srcOrd="0" destOrd="0" presId="urn:microsoft.com/office/officeart/2005/8/layout/hierarchy1"/>
    <dgm:cxn modelId="{E77A7C2B-F15D-43AF-B1BF-8C90D39D5299}" type="presOf" srcId="{D5A3B0A5-3BA7-443D-9477-F80D37D4C986}" destId="{5A3C30A7-D579-43FB-8B6B-3BA1A8E7CE5A}" srcOrd="0" destOrd="0" presId="urn:microsoft.com/office/officeart/2005/8/layout/hierarchy1"/>
    <dgm:cxn modelId="{ED0A5F54-0F93-475F-AE36-BA7F457C2268}" type="presOf" srcId="{765E5CCA-12BB-4AA4-A8E9-5C60631453AE}" destId="{71B8D252-D6AC-4270-8715-61B84F7F0120}" srcOrd="0" destOrd="0" presId="urn:microsoft.com/office/officeart/2005/8/layout/hierarchy1"/>
    <dgm:cxn modelId="{44CB2197-C41A-4142-8F80-0C0F2E52E9E0}" type="presOf" srcId="{289592A2-B711-49C2-99E4-F381401A325F}" destId="{60F455C7-ACA4-409C-8BAD-09930AC8F555}" srcOrd="0" destOrd="0" presId="urn:microsoft.com/office/officeart/2005/8/layout/hierarchy1"/>
    <dgm:cxn modelId="{0F8904BD-7D04-44BB-931A-D18A50260257}" srcId="{289592A2-B711-49C2-99E4-F381401A325F}" destId="{233A0320-D692-4676-9AA4-94EE80FB4F7F}" srcOrd="0" destOrd="0" parTransId="{6D13FDB7-3EF9-4385-BB10-BB031DFF1609}" sibTransId="{DDCB17D5-C179-4D13-9A8A-DD5616C3CB41}"/>
    <dgm:cxn modelId="{D97D10C4-0636-4E95-BA64-ADA10943053B}" srcId="{289592A2-B711-49C2-99E4-F381401A325F}" destId="{765E5CCA-12BB-4AA4-A8E9-5C60631453AE}" srcOrd="3" destOrd="0" parTransId="{E7D67F9A-120D-493C-9122-4B64B77DA3BD}" sibTransId="{C9E25CD6-7D84-46C4-BB40-DA9705DC5BF2}"/>
    <dgm:cxn modelId="{6AE478E6-8A08-403F-9DC7-D947684EFF15}" srcId="{289592A2-B711-49C2-99E4-F381401A325F}" destId="{D5A3B0A5-3BA7-443D-9477-F80D37D4C986}" srcOrd="2" destOrd="0" parTransId="{A7EB2991-0E42-4A34-A8D0-0E5B50DD13FA}" sibTransId="{4072DA19-0E8B-4ABA-9050-D2BBDBDEFF83}"/>
    <dgm:cxn modelId="{C17FFEEA-519D-4FB7-B494-72270299564D}" type="presOf" srcId="{D93E1E04-E696-45ED-AF49-3C4E100AF4D8}" destId="{F4519C44-341E-40E0-8612-6CD272B61226}" srcOrd="0" destOrd="0" presId="urn:microsoft.com/office/officeart/2005/8/layout/hierarchy1"/>
    <dgm:cxn modelId="{1972F267-9F80-4987-8F39-326B871E7B5D}" type="presParOf" srcId="{60F455C7-ACA4-409C-8BAD-09930AC8F555}" destId="{66D8ACBA-45C3-44A0-9D95-06C177FF4911}" srcOrd="0" destOrd="0" presId="urn:microsoft.com/office/officeart/2005/8/layout/hierarchy1"/>
    <dgm:cxn modelId="{C151FF62-3383-4B1C-AE68-F876AAC06AA8}" type="presParOf" srcId="{66D8ACBA-45C3-44A0-9D95-06C177FF4911}" destId="{ED512022-035D-4226-881A-23F0D0FDC315}" srcOrd="0" destOrd="0" presId="urn:microsoft.com/office/officeart/2005/8/layout/hierarchy1"/>
    <dgm:cxn modelId="{52377DF0-35A2-4775-B3F9-EE0F7678B882}" type="presParOf" srcId="{ED512022-035D-4226-881A-23F0D0FDC315}" destId="{F7C2851F-648D-4872-B067-47863D899815}" srcOrd="0" destOrd="0" presId="urn:microsoft.com/office/officeart/2005/8/layout/hierarchy1"/>
    <dgm:cxn modelId="{D12CA224-907A-4A13-923B-03B87A0CD63E}" type="presParOf" srcId="{ED512022-035D-4226-881A-23F0D0FDC315}" destId="{3AF93722-3EBA-43A2-898D-C9D37C2D888B}" srcOrd="1" destOrd="0" presId="urn:microsoft.com/office/officeart/2005/8/layout/hierarchy1"/>
    <dgm:cxn modelId="{A95C9000-E126-4DD1-8530-ECC5256C601A}" type="presParOf" srcId="{66D8ACBA-45C3-44A0-9D95-06C177FF4911}" destId="{043DD125-A143-43AD-A7A5-96A025C2C73F}" srcOrd="1" destOrd="0" presId="urn:microsoft.com/office/officeart/2005/8/layout/hierarchy1"/>
    <dgm:cxn modelId="{E7C1D5FA-6FE5-4C22-B252-19A82CC72EAD}" type="presParOf" srcId="{60F455C7-ACA4-409C-8BAD-09930AC8F555}" destId="{4B3481B8-0214-437E-A0AE-2596623ACF16}" srcOrd="1" destOrd="0" presId="urn:microsoft.com/office/officeart/2005/8/layout/hierarchy1"/>
    <dgm:cxn modelId="{D3E6BCFD-BEB7-4496-AC28-789762FA8E56}" type="presParOf" srcId="{4B3481B8-0214-437E-A0AE-2596623ACF16}" destId="{99143B46-E428-4392-B546-B60702A9DF23}" srcOrd="0" destOrd="0" presId="urn:microsoft.com/office/officeart/2005/8/layout/hierarchy1"/>
    <dgm:cxn modelId="{932DA743-B7A7-48A5-BAD7-B11431C44B7E}" type="presParOf" srcId="{99143B46-E428-4392-B546-B60702A9DF23}" destId="{BEDB1CC8-14EA-4CB4-B6E8-FEA277EE0976}" srcOrd="0" destOrd="0" presId="urn:microsoft.com/office/officeart/2005/8/layout/hierarchy1"/>
    <dgm:cxn modelId="{741A3FEE-7761-4979-B9E7-D0742FE91B43}" type="presParOf" srcId="{99143B46-E428-4392-B546-B60702A9DF23}" destId="{F4519C44-341E-40E0-8612-6CD272B61226}" srcOrd="1" destOrd="0" presId="urn:microsoft.com/office/officeart/2005/8/layout/hierarchy1"/>
    <dgm:cxn modelId="{B0902A6A-FDDC-42DD-BA6A-AFFCC4E9E14B}" type="presParOf" srcId="{4B3481B8-0214-437E-A0AE-2596623ACF16}" destId="{347DF89F-A6C8-4B71-AB1A-482006B25B98}" srcOrd="1" destOrd="0" presId="urn:microsoft.com/office/officeart/2005/8/layout/hierarchy1"/>
    <dgm:cxn modelId="{D0047195-EAF3-4DD1-8C6F-0C1760A96EE9}" type="presParOf" srcId="{60F455C7-ACA4-409C-8BAD-09930AC8F555}" destId="{B7A1FA22-2625-4C75-84BD-4725E0A9FE4C}" srcOrd="2" destOrd="0" presId="urn:microsoft.com/office/officeart/2005/8/layout/hierarchy1"/>
    <dgm:cxn modelId="{26482612-360F-4363-91B3-80397D6B816D}" type="presParOf" srcId="{B7A1FA22-2625-4C75-84BD-4725E0A9FE4C}" destId="{C0F3E7F8-AEA4-4658-8E63-8985F8608785}" srcOrd="0" destOrd="0" presId="urn:microsoft.com/office/officeart/2005/8/layout/hierarchy1"/>
    <dgm:cxn modelId="{3888EE3F-CFF4-4425-B45D-5426625ACEA4}" type="presParOf" srcId="{C0F3E7F8-AEA4-4658-8E63-8985F8608785}" destId="{48FE51FF-1EA7-428D-9F12-4E06279634CC}" srcOrd="0" destOrd="0" presId="urn:microsoft.com/office/officeart/2005/8/layout/hierarchy1"/>
    <dgm:cxn modelId="{E084DDB3-28AD-4517-B811-FE4578C775F0}" type="presParOf" srcId="{C0F3E7F8-AEA4-4658-8E63-8985F8608785}" destId="{5A3C30A7-D579-43FB-8B6B-3BA1A8E7CE5A}" srcOrd="1" destOrd="0" presId="urn:microsoft.com/office/officeart/2005/8/layout/hierarchy1"/>
    <dgm:cxn modelId="{4CC55D21-FAA3-43D5-A733-946906C0CBD2}" type="presParOf" srcId="{B7A1FA22-2625-4C75-84BD-4725E0A9FE4C}" destId="{64D72205-F152-4FDE-B067-98704DF74414}" srcOrd="1" destOrd="0" presId="urn:microsoft.com/office/officeart/2005/8/layout/hierarchy1"/>
    <dgm:cxn modelId="{6CF6723B-4FB1-43F3-8A30-204BC58DFF8B}" type="presParOf" srcId="{60F455C7-ACA4-409C-8BAD-09930AC8F555}" destId="{45F921C8-91D9-456A-AEDD-00BBD02852FC}" srcOrd="3" destOrd="0" presId="urn:microsoft.com/office/officeart/2005/8/layout/hierarchy1"/>
    <dgm:cxn modelId="{5A4F7BB2-0391-431A-9FE4-41FF688B93E8}" type="presParOf" srcId="{45F921C8-91D9-456A-AEDD-00BBD02852FC}" destId="{DB1C5F7D-31F7-471C-99BC-5D5DE01E0EE3}" srcOrd="0" destOrd="0" presId="urn:microsoft.com/office/officeart/2005/8/layout/hierarchy1"/>
    <dgm:cxn modelId="{DA69259A-1C79-4F7D-AD57-46DF88BEDA6D}" type="presParOf" srcId="{DB1C5F7D-31F7-471C-99BC-5D5DE01E0EE3}" destId="{44911091-1DDE-4856-9CC2-8F8712FD20DE}" srcOrd="0" destOrd="0" presId="urn:microsoft.com/office/officeart/2005/8/layout/hierarchy1"/>
    <dgm:cxn modelId="{EFF628CE-819A-41FC-A4A3-BE6E52EC1707}" type="presParOf" srcId="{DB1C5F7D-31F7-471C-99BC-5D5DE01E0EE3}" destId="{71B8D252-D6AC-4270-8715-61B84F7F0120}" srcOrd="1" destOrd="0" presId="urn:microsoft.com/office/officeart/2005/8/layout/hierarchy1"/>
    <dgm:cxn modelId="{F0B382F2-6CEC-4E2A-903A-5604C2845953}" type="presParOf" srcId="{45F921C8-91D9-456A-AEDD-00BBD02852FC}" destId="{9FD39BDA-4C2C-4B1A-A9AA-0BA7D7BB070C}"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C5A6F8-7CA6-4E77-A921-95BC62FE296D}"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03B8C4AC-FD3A-4CA9-A7E4-C0BC6A20F642}">
      <dgm:prSet/>
      <dgm:spPr/>
      <dgm:t>
        <a:bodyPr/>
        <a:lstStyle/>
        <a:p>
          <a:r>
            <a:rPr lang="en-US"/>
            <a:t>Data-Driven Approach to Address Prescription Drug Costs</a:t>
          </a:r>
        </a:p>
      </dgm:t>
    </dgm:pt>
    <dgm:pt modelId="{62DDD562-7C55-48D1-BEFB-D297D10B48D6}" type="parTrans" cxnId="{A8010C62-946A-446C-B588-B7CF356CA191}">
      <dgm:prSet/>
      <dgm:spPr/>
      <dgm:t>
        <a:bodyPr/>
        <a:lstStyle/>
        <a:p>
          <a:endParaRPr lang="en-US"/>
        </a:p>
      </dgm:t>
    </dgm:pt>
    <dgm:pt modelId="{8C61725E-4799-4B4F-9CA5-A8AA4A1DAFEC}" type="sibTrans" cxnId="{A8010C62-946A-446C-B588-B7CF356CA191}">
      <dgm:prSet/>
      <dgm:spPr/>
      <dgm:t>
        <a:bodyPr/>
        <a:lstStyle/>
        <a:p>
          <a:endParaRPr lang="en-US"/>
        </a:p>
      </dgm:t>
    </dgm:pt>
    <dgm:pt modelId="{CAEB8C48-F4B9-478B-8F6F-077056A02214}">
      <dgm:prSet/>
      <dgm:spPr/>
      <dgm:t>
        <a:bodyPr/>
        <a:lstStyle/>
        <a:p>
          <a:r>
            <a:rPr lang="en-US"/>
            <a:t>Strategies for Cost Savings</a:t>
          </a:r>
        </a:p>
      </dgm:t>
    </dgm:pt>
    <dgm:pt modelId="{D1E2AA44-D4A0-4AFA-AF79-D181736F8312}" type="parTrans" cxnId="{813387C4-BB59-4241-8BB2-B66AF0821439}">
      <dgm:prSet/>
      <dgm:spPr/>
      <dgm:t>
        <a:bodyPr/>
        <a:lstStyle/>
        <a:p>
          <a:endParaRPr lang="en-US"/>
        </a:p>
      </dgm:t>
    </dgm:pt>
    <dgm:pt modelId="{D2A9144B-4175-4535-815C-06B131B1DEB4}" type="sibTrans" cxnId="{813387C4-BB59-4241-8BB2-B66AF0821439}">
      <dgm:prSet/>
      <dgm:spPr/>
      <dgm:t>
        <a:bodyPr/>
        <a:lstStyle/>
        <a:p>
          <a:endParaRPr lang="en-US"/>
        </a:p>
      </dgm:t>
    </dgm:pt>
    <dgm:pt modelId="{7ECF4811-7F56-4C6D-8595-A9FFA85F55CD}">
      <dgm:prSet/>
      <dgm:spPr/>
      <dgm:t>
        <a:bodyPr/>
        <a:lstStyle/>
        <a:p>
          <a:r>
            <a:rPr lang="en-US"/>
            <a:t>Mitigating Risks to Financial Security</a:t>
          </a:r>
        </a:p>
      </dgm:t>
    </dgm:pt>
    <dgm:pt modelId="{A7A2640F-8D87-42F9-860B-E216370807D3}" type="parTrans" cxnId="{4172BEEA-209E-4CDD-8051-1C45A7ABAF02}">
      <dgm:prSet/>
      <dgm:spPr/>
      <dgm:t>
        <a:bodyPr/>
        <a:lstStyle/>
        <a:p>
          <a:endParaRPr lang="en-US"/>
        </a:p>
      </dgm:t>
    </dgm:pt>
    <dgm:pt modelId="{D632A187-9CD8-4752-864F-27535CC093AE}" type="sibTrans" cxnId="{4172BEEA-209E-4CDD-8051-1C45A7ABAF02}">
      <dgm:prSet/>
      <dgm:spPr/>
      <dgm:t>
        <a:bodyPr/>
        <a:lstStyle/>
        <a:p>
          <a:endParaRPr lang="en-US"/>
        </a:p>
      </dgm:t>
    </dgm:pt>
    <dgm:pt modelId="{A33EBE2F-3CD9-474B-ABDF-DC50A4E6F4C4}" type="pres">
      <dgm:prSet presAssocID="{67C5A6F8-7CA6-4E77-A921-95BC62FE296D}" presName="linear" presStyleCnt="0">
        <dgm:presLayoutVars>
          <dgm:animLvl val="lvl"/>
          <dgm:resizeHandles val="exact"/>
        </dgm:presLayoutVars>
      </dgm:prSet>
      <dgm:spPr/>
    </dgm:pt>
    <dgm:pt modelId="{097F4ACB-0FAE-4254-B28D-72C15BBF12F5}" type="pres">
      <dgm:prSet presAssocID="{03B8C4AC-FD3A-4CA9-A7E4-C0BC6A20F642}" presName="parentText" presStyleLbl="node1" presStyleIdx="0" presStyleCnt="3">
        <dgm:presLayoutVars>
          <dgm:chMax val="0"/>
          <dgm:bulletEnabled val="1"/>
        </dgm:presLayoutVars>
      </dgm:prSet>
      <dgm:spPr/>
    </dgm:pt>
    <dgm:pt modelId="{A43BBFAE-3347-43E0-A5DD-D585716B319E}" type="pres">
      <dgm:prSet presAssocID="{8C61725E-4799-4B4F-9CA5-A8AA4A1DAFEC}" presName="spacer" presStyleCnt="0"/>
      <dgm:spPr/>
    </dgm:pt>
    <dgm:pt modelId="{5DFA3673-D8BE-4483-A660-108B7BB6717F}" type="pres">
      <dgm:prSet presAssocID="{CAEB8C48-F4B9-478B-8F6F-077056A02214}" presName="parentText" presStyleLbl="node1" presStyleIdx="1" presStyleCnt="3">
        <dgm:presLayoutVars>
          <dgm:chMax val="0"/>
          <dgm:bulletEnabled val="1"/>
        </dgm:presLayoutVars>
      </dgm:prSet>
      <dgm:spPr/>
    </dgm:pt>
    <dgm:pt modelId="{ACAC1879-079F-4F68-B18C-238F4E70D6C4}" type="pres">
      <dgm:prSet presAssocID="{D2A9144B-4175-4535-815C-06B131B1DEB4}" presName="spacer" presStyleCnt="0"/>
      <dgm:spPr/>
    </dgm:pt>
    <dgm:pt modelId="{6BD09CEC-BA84-46FD-925E-822FDE0293B5}" type="pres">
      <dgm:prSet presAssocID="{7ECF4811-7F56-4C6D-8595-A9FFA85F55CD}" presName="parentText" presStyleLbl="node1" presStyleIdx="2" presStyleCnt="3">
        <dgm:presLayoutVars>
          <dgm:chMax val="0"/>
          <dgm:bulletEnabled val="1"/>
        </dgm:presLayoutVars>
      </dgm:prSet>
      <dgm:spPr/>
    </dgm:pt>
  </dgm:ptLst>
  <dgm:cxnLst>
    <dgm:cxn modelId="{A8010C62-946A-446C-B588-B7CF356CA191}" srcId="{67C5A6F8-7CA6-4E77-A921-95BC62FE296D}" destId="{03B8C4AC-FD3A-4CA9-A7E4-C0BC6A20F642}" srcOrd="0" destOrd="0" parTransId="{62DDD562-7C55-48D1-BEFB-D297D10B48D6}" sibTransId="{8C61725E-4799-4B4F-9CA5-A8AA4A1DAFEC}"/>
    <dgm:cxn modelId="{F406458A-F493-4462-86BD-8EF0E6C12C0C}" type="presOf" srcId="{67C5A6F8-7CA6-4E77-A921-95BC62FE296D}" destId="{A33EBE2F-3CD9-474B-ABDF-DC50A4E6F4C4}" srcOrd="0" destOrd="0" presId="urn:microsoft.com/office/officeart/2005/8/layout/vList2"/>
    <dgm:cxn modelId="{9E9C4294-6775-4DBC-86DF-4E37AAEAE9D1}" type="presOf" srcId="{CAEB8C48-F4B9-478B-8F6F-077056A02214}" destId="{5DFA3673-D8BE-4483-A660-108B7BB6717F}" srcOrd="0" destOrd="0" presId="urn:microsoft.com/office/officeart/2005/8/layout/vList2"/>
    <dgm:cxn modelId="{813387C4-BB59-4241-8BB2-B66AF0821439}" srcId="{67C5A6F8-7CA6-4E77-A921-95BC62FE296D}" destId="{CAEB8C48-F4B9-478B-8F6F-077056A02214}" srcOrd="1" destOrd="0" parTransId="{D1E2AA44-D4A0-4AFA-AF79-D181736F8312}" sibTransId="{D2A9144B-4175-4535-815C-06B131B1DEB4}"/>
    <dgm:cxn modelId="{1429E7CA-5AAB-4C56-A4E6-20F4C524B151}" type="presOf" srcId="{03B8C4AC-FD3A-4CA9-A7E4-C0BC6A20F642}" destId="{097F4ACB-0FAE-4254-B28D-72C15BBF12F5}" srcOrd="0" destOrd="0" presId="urn:microsoft.com/office/officeart/2005/8/layout/vList2"/>
    <dgm:cxn modelId="{4172BEEA-209E-4CDD-8051-1C45A7ABAF02}" srcId="{67C5A6F8-7CA6-4E77-A921-95BC62FE296D}" destId="{7ECF4811-7F56-4C6D-8595-A9FFA85F55CD}" srcOrd="2" destOrd="0" parTransId="{A7A2640F-8D87-42F9-860B-E216370807D3}" sibTransId="{D632A187-9CD8-4752-864F-27535CC093AE}"/>
    <dgm:cxn modelId="{CB641AFF-DA2A-457E-815B-24818BB09801}" type="presOf" srcId="{7ECF4811-7F56-4C6D-8595-A9FFA85F55CD}" destId="{6BD09CEC-BA84-46FD-925E-822FDE0293B5}" srcOrd="0" destOrd="0" presId="urn:microsoft.com/office/officeart/2005/8/layout/vList2"/>
    <dgm:cxn modelId="{63481EDC-D04E-4492-A6CF-DEA36A5B02BA}" type="presParOf" srcId="{A33EBE2F-3CD9-474B-ABDF-DC50A4E6F4C4}" destId="{097F4ACB-0FAE-4254-B28D-72C15BBF12F5}" srcOrd="0" destOrd="0" presId="urn:microsoft.com/office/officeart/2005/8/layout/vList2"/>
    <dgm:cxn modelId="{D00BE8AB-D64A-4B74-9734-9E42DC15F5A1}" type="presParOf" srcId="{A33EBE2F-3CD9-474B-ABDF-DC50A4E6F4C4}" destId="{A43BBFAE-3347-43E0-A5DD-D585716B319E}" srcOrd="1" destOrd="0" presId="urn:microsoft.com/office/officeart/2005/8/layout/vList2"/>
    <dgm:cxn modelId="{95C13855-9D0E-4EA9-9014-95092A4D61DF}" type="presParOf" srcId="{A33EBE2F-3CD9-474B-ABDF-DC50A4E6F4C4}" destId="{5DFA3673-D8BE-4483-A660-108B7BB6717F}" srcOrd="2" destOrd="0" presId="urn:microsoft.com/office/officeart/2005/8/layout/vList2"/>
    <dgm:cxn modelId="{F4A68053-F98A-41A8-8F9F-FFB4E6CF13F9}" type="presParOf" srcId="{A33EBE2F-3CD9-474B-ABDF-DC50A4E6F4C4}" destId="{ACAC1879-079F-4F68-B18C-238F4E70D6C4}" srcOrd="3" destOrd="0" presId="urn:microsoft.com/office/officeart/2005/8/layout/vList2"/>
    <dgm:cxn modelId="{28BC65B9-273B-49C9-9C0B-E6B41993978A}" type="presParOf" srcId="{A33EBE2F-3CD9-474B-ABDF-DC50A4E6F4C4}" destId="{6BD09CEC-BA84-46FD-925E-822FDE0293B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A224388-9676-4BC5-8A32-EE5601FA4608}"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B26C3E16-ED76-487A-9E9A-CB8262DD9564}">
      <dgm:prSet/>
      <dgm:spPr/>
      <dgm:t>
        <a:bodyPr/>
        <a:lstStyle/>
        <a:p>
          <a:r>
            <a:rPr lang="en-US"/>
            <a:t>Contingency Fund for Financial Buffer</a:t>
          </a:r>
        </a:p>
      </dgm:t>
    </dgm:pt>
    <dgm:pt modelId="{9F6054C8-0ED1-43D1-85A1-F6C5BE5599A4}" type="parTrans" cxnId="{1A13756A-B47B-4AFC-BC72-2F6CCBC5BFB4}">
      <dgm:prSet/>
      <dgm:spPr/>
      <dgm:t>
        <a:bodyPr/>
        <a:lstStyle/>
        <a:p>
          <a:endParaRPr lang="en-US"/>
        </a:p>
      </dgm:t>
    </dgm:pt>
    <dgm:pt modelId="{2111113E-0594-4A4D-94D7-5BA0F5710C01}" type="sibTrans" cxnId="{1A13756A-B47B-4AFC-BC72-2F6CCBC5BFB4}">
      <dgm:prSet/>
      <dgm:spPr/>
      <dgm:t>
        <a:bodyPr/>
        <a:lstStyle/>
        <a:p>
          <a:endParaRPr lang="en-US"/>
        </a:p>
      </dgm:t>
    </dgm:pt>
    <dgm:pt modelId="{A8CB5339-719D-4005-A0D2-DBED4D6EC0C2}">
      <dgm:prSet/>
      <dgm:spPr/>
      <dgm:t>
        <a:bodyPr/>
        <a:lstStyle/>
        <a:p>
          <a:r>
            <a:rPr lang="en-US"/>
            <a:t>Education and Awareness Programs</a:t>
          </a:r>
        </a:p>
      </dgm:t>
    </dgm:pt>
    <dgm:pt modelId="{8AE061BE-2956-40DA-87FB-1B1F29755E78}" type="parTrans" cxnId="{34CF3F96-5B73-43D1-BDCC-49C51A3BC948}">
      <dgm:prSet/>
      <dgm:spPr/>
      <dgm:t>
        <a:bodyPr/>
        <a:lstStyle/>
        <a:p>
          <a:endParaRPr lang="en-US"/>
        </a:p>
      </dgm:t>
    </dgm:pt>
    <dgm:pt modelId="{BFDB6C41-CE43-403B-83F2-F350853DBA3F}" type="sibTrans" cxnId="{34CF3F96-5B73-43D1-BDCC-49C51A3BC948}">
      <dgm:prSet/>
      <dgm:spPr/>
      <dgm:t>
        <a:bodyPr/>
        <a:lstStyle/>
        <a:p>
          <a:endParaRPr lang="en-US"/>
        </a:p>
      </dgm:t>
    </dgm:pt>
    <dgm:pt modelId="{1BE127DB-7F7F-4008-9AE7-2FFEFE58D146}" type="pres">
      <dgm:prSet presAssocID="{EA224388-9676-4BC5-8A32-EE5601FA4608}" presName="hierChild1" presStyleCnt="0">
        <dgm:presLayoutVars>
          <dgm:chPref val="1"/>
          <dgm:dir/>
          <dgm:animOne val="branch"/>
          <dgm:animLvl val="lvl"/>
          <dgm:resizeHandles/>
        </dgm:presLayoutVars>
      </dgm:prSet>
      <dgm:spPr/>
    </dgm:pt>
    <dgm:pt modelId="{D9068FC8-6BD3-423E-9D3D-4CA9AD7D2193}" type="pres">
      <dgm:prSet presAssocID="{B26C3E16-ED76-487A-9E9A-CB8262DD9564}" presName="hierRoot1" presStyleCnt="0"/>
      <dgm:spPr/>
    </dgm:pt>
    <dgm:pt modelId="{B0661301-5B3A-42FE-A747-8CF3271E08B3}" type="pres">
      <dgm:prSet presAssocID="{B26C3E16-ED76-487A-9E9A-CB8262DD9564}" presName="composite" presStyleCnt="0"/>
      <dgm:spPr/>
    </dgm:pt>
    <dgm:pt modelId="{7B7A2B61-2760-4CF1-922A-A2EB2670012D}" type="pres">
      <dgm:prSet presAssocID="{B26C3E16-ED76-487A-9E9A-CB8262DD9564}" presName="background" presStyleLbl="node0" presStyleIdx="0" presStyleCnt="2"/>
      <dgm:spPr/>
    </dgm:pt>
    <dgm:pt modelId="{48480559-3D67-40B4-B408-BA10BDCE0F25}" type="pres">
      <dgm:prSet presAssocID="{B26C3E16-ED76-487A-9E9A-CB8262DD9564}" presName="text" presStyleLbl="fgAcc0" presStyleIdx="0" presStyleCnt="2">
        <dgm:presLayoutVars>
          <dgm:chPref val="3"/>
        </dgm:presLayoutVars>
      </dgm:prSet>
      <dgm:spPr/>
    </dgm:pt>
    <dgm:pt modelId="{877A2437-F6E2-43C2-BA38-61785DFD39C1}" type="pres">
      <dgm:prSet presAssocID="{B26C3E16-ED76-487A-9E9A-CB8262DD9564}" presName="hierChild2" presStyleCnt="0"/>
      <dgm:spPr/>
    </dgm:pt>
    <dgm:pt modelId="{C3143B0F-4614-4A3B-8648-32BC691B9804}" type="pres">
      <dgm:prSet presAssocID="{A8CB5339-719D-4005-A0D2-DBED4D6EC0C2}" presName="hierRoot1" presStyleCnt="0"/>
      <dgm:spPr/>
    </dgm:pt>
    <dgm:pt modelId="{3686971D-AE4C-4CD3-B632-1697118B6F8A}" type="pres">
      <dgm:prSet presAssocID="{A8CB5339-719D-4005-A0D2-DBED4D6EC0C2}" presName="composite" presStyleCnt="0"/>
      <dgm:spPr/>
    </dgm:pt>
    <dgm:pt modelId="{23D1E835-57D1-46A3-890C-AD36FA01830F}" type="pres">
      <dgm:prSet presAssocID="{A8CB5339-719D-4005-A0D2-DBED4D6EC0C2}" presName="background" presStyleLbl="node0" presStyleIdx="1" presStyleCnt="2"/>
      <dgm:spPr/>
    </dgm:pt>
    <dgm:pt modelId="{A7938C3B-36C3-48FA-95D2-255B9D26E4E2}" type="pres">
      <dgm:prSet presAssocID="{A8CB5339-719D-4005-A0D2-DBED4D6EC0C2}" presName="text" presStyleLbl="fgAcc0" presStyleIdx="1" presStyleCnt="2">
        <dgm:presLayoutVars>
          <dgm:chPref val="3"/>
        </dgm:presLayoutVars>
      </dgm:prSet>
      <dgm:spPr/>
    </dgm:pt>
    <dgm:pt modelId="{346BAEE3-ADF1-4FD2-8AEA-6C6ED8903BC9}" type="pres">
      <dgm:prSet presAssocID="{A8CB5339-719D-4005-A0D2-DBED4D6EC0C2}" presName="hierChild2" presStyleCnt="0"/>
      <dgm:spPr/>
    </dgm:pt>
  </dgm:ptLst>
  <dgm:cxnLst>
    <dgm:cxn modelId="{D8400409-3DA1-48BF-BE8D-27274965EBCC}" type="presOf" srcId="{EA224388-9676-4BC5-8A32-EE5601FA4608}" destId="{1BE127DB-7F7F-4008-9AE7-2FFEFE58D146}" srcOrd="0" destOrd="0" presId="urn:microsoft.com/office/officeart/2005/8/layout/hierarchy1"/>
    <dgm:cxn modelId="{F225F43F-808A-4B80-9C4E-27F0CEFED192}" type="presOf" srcId="{B26C3E16-ED76-487A-9E9A-CB8262DD9564}" destId="{48480559-3D67-40B4-B408-BA10BDCE0F25}" srcOrd="0" destOrd="0" presId="urn:microsoft.com/office/officeart/2005/8/layout/hierarchy1"/>
    <dgm:cxn modelId="{1A13756A-B47B-4AFC-BC72-2F6CCBC5BFB4}" srcId="{EA224388-9676-4BC5-8A32-EE5601FA4608}" destId="{B26C3E16-ED76-487A-9E9A-CB8262DD9564}" srcOrd="0" destOrd="0" parTransId="{9F6054C8-0ED1-43D1-85A1-F6C5BE5599A4}" sibTransId="{2111113E-0594-4A4D-94D7-5BA0F5710C01}"/>
    <dgm:cxn modelId="{34CF3F96-5B73-43D1-BDCC-49C51A3BC948}" srcId="{EA224388-9676-4BC5-8A32-EE5601FA4608}" destId="{A8CB5339-719D-4005-A0D2-DBED4D6EC0C2}" srcOrd="1" destOrd="0" parTransId="{8AE061BE-2956-40DA-87FB-1B1F29755E78}" sibTransId="{BFDB6C41-CE43-403B-83F2-F350853DBA3F}"/>
    <dgm:cxn modelId="{E1E6E5C5-DB3C-4B82-9437-DF8F1F8B9F3B}" type="presOf" srcId="{A8CB5339-719D-4005-A0D2-DBED4D6EC0C2}" destId="{A7938C3B-36C3-48FA-95D2-255B9D26E4E2}" srcOrd="0" destOrd="0" presId="urn:microsoft.com/office/officeart/2005/8/layout/hierarchy1"/>
    <dgm:cxn modelId="{EED53B0D-E7F9-45B8-8905-52E4CD1ECAA9}" type="presParOf" srcId="{1BE127DB-7F7F-4008-9AE7-2FFEFE58D146}" destId="{D9068FC8-6BD3-423E-9D3D-4CA9AD7D2193}" srcOrd="0" destOrd="0" presId="urn:microsoft.com/office/officeart/2005/8/layout/hierarchy1"/>
    <dgm:cxn modelId="{19B4E480-21A1-4910-8ABD-D998BCD2841C}" type="presParOf" srcId="{D9068FC8-6BD3-423E-9D3D-4CA9AD7D2193}" destId="{B0661301-5B3A-42FE-A747-8CF3271E08B3}" srcOrd="0" destOrd="0" presId="urn:microsoft.com/office/officeart/2005/8/layout/hierarchy1"/>
    <dgm:cxn modelId="{F3165E7E-B0AC-42C8-9FD7-A55E13063A3B}" type="presParOf" srcId="{B0661301-5B3A-42FE-A747-8CF3271E08B3}" destId="{7B7A2B61-2760-4CF1-922A-A2EB2670012D}" srcOrd="0" destOrd="0" presId="urn:microsoft.com/office/officeart/2005/8/layout/hierarchy1"/>
    <dgm:cxn modelId="{650C1B8F-A645-4FA6-A275-E4B842E67BEC}" type="presParOf" srcId="{B0661301-5B3A-42FE-A747-8CF3271E08B3}" destId="{48480559-3D67-40B4-B408-BA10BDCE0F25}" srcOrd="1" destOrd="0" presId="urn:microsoft.com/office/officeart/2005/8/layout/hierarchy1"/>
    <dgm:cxn modelId="{8B82F430-3530-4F51-A8F3-254F1BCF1FC8}" type="presParOf" srcId="{D9068FC8-6BD3-423E-9D3D-4CA9AD7D2193}" destId="{877A2437-F6E2-43C2-BA38-61785DFD39C1}" srcOrd="1" destOrd="0" presId="urn:microsoft.com/office/officeart/2005/8/layout/hierarchy1"/>
    <dgm:cxn modelId="{45D9C710-85F2-4451-98AF-FCB6AF7CBF99}" type="presParOf" srcId="{1BE127DB-7F7F-4008-9AE7-2FFEFE58D146}" destId="{C3143B0F-4614-4A3B-8648-32BC691B9804}" srcOrd="1" destOrd="0" presId="urn:microsoft.com/office/officeart/2005/8/layout/hierarchy1"/>
    <dgm:cxn modelId="{4F5B8195-69EC-4E09-A9C2-CFD1CDAC1699}" type="presParOf" srcId="{C3143B0F-4614-4A3B-8648-32BC691B9804}" destId="{3686971D-AE4C-4CD3-B632-1697118B6F8A}" srcOrd="0" destOrd="0" presId="urn:microsoft.com/office/officeart/2005/8/layout/hierarchy1"/>
    <dgm:cxn modelId="{3109E16B-2AB8-414C-BF84-8DD4D0A41A9E}" type="presParOf" srcId="{3686971D-AE4C-4CD3-B632-1697118B6F8A}" destId="{23D1E835-57D1-46A3-890C-AD36FA01830F}" srcOrd="0" destOrd="0" presId="urn:microsoft.com/office/officeart/2005/8/layout/hierarchy1"/>
    <dgm:cxn modelId="{53FF5726-BB3D-41F8-B4E6-B27EA867E4FB}" type="presParOf" srcId="{3686971D-AE4C-4CD3-B632-1697118B6F8A}" destId="{A7938C3B-36C3-48FA-95D2-255B9D26E4E2}" srcOrd="1" destOrd="0" presId="urn:microsoft.com/office/officeart/2005/8/layout/hierarchy1"/>
    <dgm:cxn modelId="{F0F3110E-452A-4890-8FCB-4C31FA5B7EB8}" type="presParOf" srcId="{C3143B0F-4614-4A3B-8648-32BC691B9804}" destId="{346BAEE3-ADF1-4FD2-8AEA-6C6ED8903BC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52E7A46-C339-4A81-8BB0-EAEF47BE2207}"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DF9A9E4E-4BE5-4C1B-9BAA-EB3C4B2F3480}">
      <dgm:prSet/>
      <dgm:spPr/>
      <dgm:t>
        <a:bodyPr/>
        <a:lstStyle/>
        <a:p>
          <a:pPr>
            <a:lnSpc>
              <a:spcPct val="100000"/>
            </a:lnSpc>
          </a:pPr>
          <a:r>
            <a:rPr lang="en-US"/>
            <a:t>Equity and Cultural Sensitivity</a:t>
          </a:r>
        </a:p>
      </dgm:t>
    </dgm:pt>
    <dgm:pt modelId="{4EBFDE86-CDD5-4414-B28F-BCBD5D0C9E8D}" type="parTrans" cxnId="{8B1D1E6B-18AC-4623-8D53-F772EC2ED86E}">
      <dgm:prSet/>
      <dgm:spPr/>
      <dgm:t>
        <a:bodyPr/>
        <a:lstStyle/>
        <a:p>
          <a:endParaRPr lang="en-US"/>
        </a:p>
      </dgm:t>
    </dgm:pt>
    <dgm:pt modelId="{F0CD360C-0C5E-4A62-A6D3-BA6CD0D1CB5C}" type="sibTrans" cxnId="{8B1D1E6B-18AC-4623-8D53-F772EC2ED86E}">
      <dgm:prSet/>
      <dgm:spPr/>
      <dgm:t>
        <a:bodyPr/>
        <a:lstStyle/>
        <a:p>
          <a:pPr>
            <a:lnSpc>
              <a:spcPct val="100000"/>
            </a:lnSpc>
          </a:pPr>
          <a:endParaRPr lang="en-US"/>
        </a:p>
      </dgm:t>
    </dgm:pt>
    <dgm:pt modelId="{B2C4726F-7E95-4169-8B4E-7E94E8C96CB2}">
      <dgm:prSet/>
      <dgm:spPr/>
      <dgm:t>
        <a:bodyPr/>
        <a:lstStyle/>
        <a:p>
          <a:pPr>
            <a:lnSpc>
              <a:spcPct val="100000"/>
            </a:lnSpc>
          </a:pPr>
          <a:r>
            <a:rPr lang="en-US"/>
            <a:t>Cultural Competency</a:t>
          </a:r>
        </a:p>
      </dgm:t>
    </dgm:pt>
    <dgm:pt modelId="{0E33F550-6E55-4923-8632-FCB089390AF0}" type="parTrans" cxnId="{C1BBD232-622B-4998-AB53-9F8E7E914947}">
      <dgm:prSet/>
      <dgm:spPr/>
      <dgm:t>
        <a:bodyPr/>
        <a:lstStyle/>
        <a:p>
          <a:endParaRPr lang="en-US"/>
        </a:p>
      </dgm:t>
    </dgm:pt>
    <dgm:pt modelId="{77175910-5C96-4DF3-88B0-77CFAAD11A44}" type="sibTrans" cxnId="{C1BBD232-622B-4998-AB53-9F8E7E914947}">
      <dgm:prSet/>
      <dgm:spPr/>
      <dgm:t>
        <a:bodyPr/>
        <a:lstStyle/>
        <a:p>
          <a:pPr>
            <a:lnSpc>
              <a:spcPct val="100000"/>
            </a:lnSpc>
          </a:pPr>
          <a:endParaRPr lang="en-US"/>
        </a:p>
      </dgm:t>
    </dgm:pt>
    <dgm:pt modelId="{FD78AF78-E07B-4A8B-9778-B63932DD700D}">
      <dgm:prSet/>
      <dgm:spPr/>
      <dgm:t>
        <a:bodyPr/>
        <a:lstStyle/>
        <a:p>
          <a:pPr>
            <a:lnSpc>
              <a:spcPct val="100000"/>
            </a:lnSpc>
          </a:pPr>
          <a:r>
            <a:rPr lang="en-US"/>
            <a:t>Ethical Considerations</a:t>
          </a:r>
        </a:p>
      </dgm:t>
    </dgm:pt>
    <dgm:pt modelId="{C5AA9D70-0D6D-4D3E-ABE0-B66B134CA289}" type="parTrans" cxnId="{9C61E2BB-01D4-4A70-A7C3-84BDC98B8CDE}">
      <dgm:prSet/>
      <dgm:spPr/>
      <dgm:t>
        <a:bodyPr/>
        <a:lstStyle/>
        <a:p>
          <a:endParaRPr lang="en-US"/>
        </a:p>
      </dgm:t>
    </dgm:pt>
    <dgm:pt modelId="{0753E8E3-9A39-484A-9AED-650220906DD6}" type="sibTrans" cxnId="{9C61E2BB-01D4-4A70-A7C3-84BDC98B8CDE}">
      <dgm:prSet/>
      <dgm:spPr/>
      <dgm:t>
        <a:bodyPr/>
        <a:lstStyle/>
        <a:p>
          <a:pPr>
            <a:lnSpc>
              <a:spcPct val="100000"/>
            </a:lnSpc>
          </a:pPr>
          <a:endParaRPr lang="en-US"/>
        </a:p>
      </dgm:t>
    </dgm:pt>
    <dgm:pt modelId="{D913F221-A581-4549-B676-D65180DFE713}">
      <dgm:prSet/>
      <dgm:spPr/>
      <dgm:t>
        <a:bodyPr/>
        <a:lstStyle/>
        <a:p>
          <a:pPr>
            <a:lnSpc>
              <a:spcPct val="100000"/>
            </a:lnSpc>
          </a:pPr>
          <a:r>
            <a:rPr lang="en-US"/>
            <a:t>Tiered Pricing Structure</a:t>
          </a:r>
        </a:p>
      </dgm:t>
    </dgm:pt>
    <dgm:pt modelId="{A33B48E3-BB65-4E4F-9456-8909DE5459AA}" type="parTrans" cxnId="{78BC3C2A-177E-4C80-B0BC-DE55A9570D39}">
      <dgm:prSet/>
      <dgm:spPr/>
      <dgm:t>
        <a:bodyPr/>
        <a:lstStyle/>
        <a:p>
          <a:endParaRPr lang="en-US"/>
        </a:p>
      </dgm:t>
    </dgm:pt>
    <dgm:pt modelId="{A49EA25E-2E88-428D-A4CC-C3FBF4D89DC6}" type="sibTrans" cxnId="{78BC3C2A-177E-4C80-B0BC-DE55A9570D39}">
      <dgm:prSet/>
      <dgm:spPr/>
      <dgm:t>
        <a:bodyPr/>
        <a:lstStyle/>
        <a:p>
          <a:pPr>
            <a:lnSpc>
              <a:spcPct val="100000"/>
            </a:lnSpc>
          </a:pPr>
          <a:endParaRPr lang="en-US"/>
        </a:p>
      </dgm:t>
    </dgm:pt>
    <dgm:pt modelId="{7A61B3D8-8197-4305-BB35-C463BCB5A5AE}">
      <dgm:prSet/>
      <dgm:spPr/>
      <dgm:t>
        <a:bodyPr/>
        <a:lstStyle/>
        <a:p>
          <a:pPr>
            <a:lnSpc>
              <a:spcPct val="100000"/>
            </a:lnSpc>
          </a:pPr>
          <a:r>
            <a:rPr lang="en-US"/>
            <a:t>Eliminating Disparities</a:t>
          </a:r>
        </a:p>
      </dgm:t>
    </dgm:pt>
    <dgm:pt modelId="{9A5DBEF6-F2C0-48AE-9068-2A5E9AFCB4B2}" type="parTrans" cxnId="{F7E9B3D6-A1A8-4F9B-84BE-99E6ACDE562D}">
      <dgm:prSet/>
      <dgm:spPr/>
      <dgm:t>
        <a:bodyPr/>
        <a:lstStyle/>
        <a:p>
          <a:endParaRPr lang="en-US"/>
        </a:p>
      </dgm:t>
    </dgm:pt>
    <dgm:pt modelId="{B61CF3DD-EFE9-4B95-979B-8A3D213A1063}" type="sibTrans" cxnId="{F7E9B3D6-A1A8-4F9B-84BE-99E6ACDE562D}">
      <dgm:prSet/>
      <dgm:spPr/>
      <dgm:t>
        <a:bodyPr/>
        <a:lstStyle/>
        <a:p>
          <a:endParaRPr lang="en-US"/>
        </a:p>
      </dgm:t>
    </dgm:pt>
    <dgm:pt modelId="{9AA47F57-1021-497F-8406-DAD526563165}" type="pres">
      <dgm:prSet presAssocID="{F52E7A46-C339-4A81-8BB0-EAEF47BE2207}" presName="root" presStyleCnt="0">
        <dgm:presLayoutVars>
          <dgm:dir/>
          <dgm:resizeHandles val="exact"/>
        </dgm:presLayoutVars>
      </dgm:prSet>
      <dgm:spPr/>
    </dgm:pt>
    <dgm:pt modelId="{ACD77440-16F8-4680-9A45-B958EE91D8A5}" type="pres">
      <dgm:prSet presAssocID="{F52E7A46-C339-4A81-8BB0-EAEF47BE2207}" presName="container" presStyleCnt="0">
        <dgm:presLayoutVars>
          <dgm:dir/>
          <dgm:resizeHandles val="exact"/>
        </dgm:presLayoutVars>
      </dgm:prSet>
      <dgm:spPr/>
    </dgm:pt>
    <dgm:pt modelId="{2C24CD4C-2B03-4348-9F1A-BF19BAA435AE}" type="pres">
      <dgm:prSet presAssocID="{DF9A9E4E-4BE5-4C1B-9BAA-EB3C4B2F3480}" presName="compNode" presStyleCnt="0"/>
      <dgm:spPr/>
    </dgm:pt>
    <dgm:pt modelId="{FD047E55-8C1F-41EB-9B23-A04318F35A52}" type="pres">
      <dgm:prSet presAssocID="{DF9A9E4E-4BE5-4C1B-9BAA-EB3C4B2F3480}" presName="iconBgRect" presStyleLbl="bgShp" presStyleIdx="0" presStyleCnt="5"/>
      <dgm:spPr/>
    </dgm:pt>
    <dgm:pt modelId="{19978E6C-6AE9-467D-97E9-243B01E51264}" type="pres">
      <dgm:prSet presAssocID="{DF9A9E4E-4BE5-4C1B-9BAA-EB3C4B2F3480}"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Onboarding"/>
        </a:ext>
      </dgm:extLst>
    </dgm:pt>
    <dgm:pt modelId="{4C62C309-3CAD-408A-A246-183ED3899AC4}" type="pres">
      <dgm:prSet presAssocID="{DF9A9E4E-4BE5-4C1B-9BAA-EB3C4B2F3480}" presName="spaceRect" presStyleCnt="0"/>
      <dgm:spPr/>
    </dgm:pt>
    <dgm:pt modelId="{26423ABA-DD52-4924-B704-AD2D1E594CEF}" type="pres">
      <dgm:prSet presAssocID="{DF9A9E4E-4BE5-4C1B-9BAA-EB3C4B2F3480}" presName="textRect" presStyleLbl="revTx" presStyleIdx="0" presStyleCnt="5">
        <dgm:presLayoutVars>
          <dgm:chMax val="1"/>
          <dgm:chPref val="1"/>
        </dgm:presLayoutVars>
      </dgm:prSet>
      <dgm:spPr/>
    </dgm:pt>
    <dgm:pt modelId="{96F873AD-7B0D-4161-887B-AC02DF5BBD04}" type="pres">
      <dgm:prSet presAssocID="{F0CD360C-0C5E-4A62-A6D3-BA6CD0D1CB5C}" presName="sibTrans" presStyleLbl="sibTrans2D1" presStyleIdx="0" presStyleCnt="0"/>
      <dgm:spPr/>
    </dgm:pt>
    <dgm:pt modelId="{F34626AE-9BA7-4DD3-98B1-C458EA8F6D3F}" type="pres">
      <dgm:prSet presAssocID="{B2C4726F-7E95-4169-8B4E-7E94E8C96CB2}" presName="compNode" presStyleCnt="0"/>
      <dgm:spPr/>
    </dgm:pt>
    <dgm:pt modelId="{E44BBA9B-6FE4-4F55-9A04-8EB043340B79}" type="pres">
      <dgm:prSet presAssocID="{B2C4726F-7E95-4169-8B4E-7E94E8C96CB2}" presName="iconBgRect" presStyleLbl="bgShp" presStyleIdx="1" presStyleCnt="5"/>
      <dgm:spPr/>
    </dgm:pt>
    <dgm:pt modelId="{4093D42F-AD23-4DDD-BB54-B1E3B1F9987B}" type="pres">
      <dgm:prSet presAssocID="{B2C4726F-7E95-4169-8B4E-7E94E8C96CB2}"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ystem"/>
        </a:ext>
      </dgm:extLst>
    </dgm:pt>
    <dgm:pt modelId="{99D446DB-FDDA-4FFB-B8EE-C447A6B6C8A5}" type="pres">
      <dgm:prSet presAssocID="{B2C4726F-7E95-4169-8B4E-7E94E8C96CB2}" presName="spaceRect" presStyleCnt="0"/>
      <dgm:spPr/>
    </dgm:pt>
    <dgm:pt modelId="{86440B3C-3AEA-47AE-A295-71764DCDABBE}" type="pres">
      <dgm:prSet presAssocID="{B2C4726F-7E95-4169-8B4E-7E94E8C96CB2}" presName="textRect" presStyleLbl="revTx" presStyleIdx="1" presStyleCnt="5">
        <dgm:presLayoutVars>
          <dgm:chMax val="1"/>
          <dgm:chPref val="1"/>
        </dgm:presLayoutVars>
      </dgm:prSet>
      <dgm:spPr/>
    </dgm:pt>
    <dgm:pt modelId="{447EC903-F8F6-4761-AA2B-ADDFE6CCF9F9}" type="pres">
      <dgm:prSet presAssocID="{77175910-5C96-4DF3-88B0-77CFAAD11A44}" presName="sibTrans" presStyleLbl="sibTrans2D1" presStyleIdx="0" presStyleCnt="0"/>
      <dgm:spPr/>
    </dgm:pt>
    <dgm:pt modelId="{34319E35-5C27-4149-B3D9-46DD907A95CE}" type="pres">
      <dgm:prSet presAssocID="{FD78AF78-E07B-4A8B-9778-B63932DD700D}" presName="compNode" presStyleCnt="0"/>
      <dgm:spPr/>
    </dgm:pt>
    <dgm:pt modelId="{536FB809-2FEB-4AE6-A7FA-76128B8EEFEB}" type="pres">
      <dgm:prSet presAssocID="{FD78AF78-E07B-4A8B-9778-B63932DD700D}" presName="iconBgRect" presStyleLbl="bgShp" presStyleIdx="2" presStyleCnt="5"/>
      <dgm:spPr/>
    </dgm:pt>
    <dgm:pt modelId="{989502B2-A98E-48D7-8BFB-182DD1DB5EA5}" type="pres">
      <dgm:prSet presAssocID="{FD78AF78-E07B-4A8B-9778-B63932DD700D}"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Family"/>
        </a:ext>
      </dgm:extLst>
    </dgm:pt>
    <dgm:pt modelId="{139C42DF-C613-4EC5-88D6-5BE240C4717D}" type="pres">
      <dgm:prSet presAssocID="{FD78AF78-E07B-4A8B-9778-B63932DD700D}" presName="spaceRect" presStyleCnt="0"/>
      <dgm:spPr/>
    </dgm:pt>
    <dgm:pt modelId="{78E8F13D-6AA0-4552-B7AA-4C9F1194B444}" type="pres">
      <dgm:prSet presAssocID="{FD78AF78-E07B-4A8B-9778-B63932DD700D}" presName="textRect" presStyleLbl="revTx" presStyleIdx="2" presStyleCnt="5">
        <dgm:presLayoutVars>
          <dgm:chMax val="1"/>
          <dgm:chPref val="1"/>
        </dgm:presLayoutVars>
      </dgm:prSet>
      <dgm:spPr/>
    </dgm:pt>
    <dgm:pt modelId="{503D4D6D-1AF2-486C-BF94-3D2042FE1295}" type="pres">
      <dgm:prSet presAssocID="{0753E8E3-9A39-484A-9AED-650220906DD6}" presName="sibTrans" presStyleLbl="sibTrans2D1" presStyleIdx="0" presStyleCnt="0"/>
      <dgm:spPr/>
    </dgm:pt>
    <dgm:pt modelId="{7D258B3A-457B-4C90-A659-35AAAB6C00F6}" type="pres">
      <dgm:prSet presAssocID="{D913F221-A581-4549-B676-D65180DFE713}" presName="compNode" presStyleCnt="0"/>
      <dgm:spPr/>
    </dgm:pt>
    <dgm:pt modelId="{8A6B0B29-7386-479E-9C35-532F19329702}" type="pres">
      <dgm:prSet presAssocID="{D913F221-A581-4549-B676-D65180DFE713}" presName="iconBgRect" presStyleLbl="bgShp" presStyleIdx="3" presStyleCnt="5"/>
      <dgm:spPr/>
    </dgm:pt>
    <dgm:pt modelId="{E5F20CC9-3DEE-4E38-AD19-84F7095235EF}" type="pres">
      <dgm:prSet presAssocID="{D913F221-A581-4549-B676-D65180DFE713}"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Shop"/>
        </a:ext>
      </dgm:extLst>
    </dgm:pt>
    <dgm:pt modelId="{C0FA2707-1C9C-40D1-972E-858EE939E2E6}" type="pres">
      <dgm:prSet presAssocID="{D913F221-A581-4549-B676-D65180DFE713}" presName="spaceRect" presStyleCnt="0"/>
      <dgm:spPr/>
    </dgm:pt>
    <dgm:pt modelId="{26A12BFF-3AFE-4B58-9124-71C3D71A392A}" type="pres">
      <dgm:prSet presAssocID="{D913F221-A581-4549-B676-D65180DFE713}" presName="textRect" presStyleLbl="revTx" presStyleIdx="3" presStyleCnt="5">
        <dgm:presLayoutVars>
          <dgm:chMax val="1"/>
          <dgm:chPref val="1"/>
        </dgm:presLayoutVars>
      </dgm:prSet>
      <dgm:spPr/>
    </dgm:pt>
    <dgm:pt modelId="{B21A5CD2-CC98-464B-881E-D1DB880A5A9F}" type="pres">
      <dgm:prSet presAssocID="{A49EA25E-2E88-428D-A4CC-C3FBF4D89DC6}" presName="sibTrans" presStyleLbl="sibTrans2D1" presStyleIdx="0" presStyleCnt="0"/>
      <dgm:spPr/>
    </dgm:pt>
    <dgm:pt modelId="{B493C75F-2D42-42BB-B401-29A6317B3A11}" type="pres">
      <dgm:prSet presAssocID="{7A61B3D8-8197-4305-BB35-C463BCB5A5AE}" presName="compNode" presStyleCnt="0"/>
      <dgm:spPr/>
    </dgm:pt>
    <dgm:pt modelId="{F31BA1F6-0CA4-4D01-AE32-D000D36757F6}" type="pres">
      <dgm:prSet presAssocID="{7A61B3D8-8197-4305-BB35-C463BCB5A5AE}" presName="iconBgRect" presStyleLbl="bgShp" presStyleIdx="4" presStyleCnt="5"/>
      <dgm:spPr/>
    </dgm:pt>
    <dgm:pt modelId="{79A235E1-DCAA-49A0-BB47-A62E4A7EFE8B}" type="pres">
      <dgm:prSet presAssocID="{7A61B3D8-8197-4305-BB35-C463BCB5A5AE}"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News"/>
        </a:ext>
      </dgm:extLst>
    </dgm:pt>
    <dgm:pt modelId="{01B3DD0A-DD24-4DF2-8E79-8145AB75BFB9}" type="pres">
      <dgm:prSet presAssocID="{7A61B3D8-8197-4305-BB35-C463BCB5A5AE}" presName="spaceRect" presStyleCnt="0"/>
      <dgm:spPr/>
    </dgm:pt>
    <dgm:pt modelId="{C9433308-D3B2-4730-BA11-6360EE19477C}" type="pres">
      <dgm:prSet presAssocID="{7A61B3D8-8197-4305-BB35-C463BCB5A5AE}" presName="textRect" presStyleLbl="revTx" presStyleIdx="4" presStyleCnt="5">
        <dgm:presLayoutVars>
          <dgm:chMax val="1"/>
          <dgm:chPref val="1"/>
        </dgm:presLayoutVars>
      </dgm:prSet>
      <dgm:spPr/>
    </dgm:pt>
  </dgm:ptLst>
  <dgm:cxnLst>
    <dgm:cxn modelId="{78BC3C2A-177E-4C80-B0BC-DE55A9570D39}" srcId="{F52E7A46-C339-4A81-8BB0-EAEF47BE2207}" destId="{D913F221-A581-4549-B676-D65180DFE713}" srcOrd="3" destOrd="0" parTransId="{A33B48E3-BB65-4E4F-9456-8909DE5459AA}" sibTransId="{A49EA25E-2E88-428D-A4CC-C3FBF4D89DC6}"/>
    <dgm:cxn modelId="{6EE8DC31-C8B4-4E8D-8A7E-7B1DB21F9556}" type="presOf" srcId="{7A61B3D8-8197-4305-BB35-C463BCB5A5AE}" destId="{C9433308-D3B2-4730-BA11-6360EE19477C}" srcOrd="0" destOrd="0" presId="urn:microsoft.com/office/officeart/2018/2/layout/IconCircleList"/>
    <dgm:cxn modelId="{C1BBD232-622B-4998-AB53-9F8E7E914947}" srcId="{F52E7A46-C339-4A81-8BB0-EAEF47BE2207}" destId="{B2C4726F-7E95-4169-8B4E-7E94E8C96CB2}" srcOrd="1" destOrd="0" parTransId="{0E33F550-6E55-4923-8632-FCB089390AF0}" sibTransId="{77175910-5C96-4DF3-88B0-77CFAAD11A44}"/>
    <dgm:cxn modelId="{7025B960-7BD9-4750-A5CD-A92EBF6ED666}" type="presOf" srcId="{D913F221-A581-4549-B676-D65180DFE713}" destId="{26A12BFF-3AFE-4B58-9124-71C3D71A392A}" srcOrd="0" destOrd="0" presId="urn:microsoft.com/office/officeart/2018/2/layout/IconCircleList"/>
    <dgm:cxn modelId="{29BEED43-2B04-4AC8-A37D-3F2CAA4F4600}" type="presOf" srcId="{DF9A9E4E-4BE5-4C1B-9BAA-EB3C4B2F3480}" destId="{26423ABA-DD52-4924-B704-AD2D1E594CEF}" srcOrd="0" destOrd="0" presId="urn:microsoft.com/office/officeart/2018/2/layout/IconCircleList"/>
    <dgm:cxn modelId="{8B1D1E6B-18AC-4623-8D53-F772EC2ED86E}" srcId="{F52E7A46-C339-4A81-8BB0-EAEF47BE2207}" destId="{DF9A9E4E-4BE5-4C1B-9BAA-EB3C4B2F3480}" srcOrd="0" destOrd="0" parTransId="{4EBFDE86-CDD5-4414-B28F-BCBD5D0C9E8D}" sibTransId="{F0CD360C-0C5E-4A62-A6D3-BA6CD0D1CB5C}"/>
    <dgm:cxn modelId="{808F036E-8976-4442-B8D7-17A3380F48E3}" type="presOf" srcId="{77175910-5C96-4DF3-88B0-77CFAAD11A44}" destId="{447EC903-F8F6-4761-AA2B-ADDFE6CCF9F9}" srcOrd="0" destOrd="0" presId="urn:microsoft.com/office/officeart/2018/2/layout/IconCircleList"/>
    <dgm:cxn modelId="{3C318756-BFE3-401A-8D14-4CA94506C54D}" type="presOf" srcId="{0753E8E3-9A39-484A-9AED-650220906DD6}" destId="{503D4D6D-1AF2-486C-BF94-3D2042FE1295}" srcOrd="0" destOrd="0" presId="urn:microsoft.com/office/officeart/2018/2/layout/IconCircleList"/>
    <dgm:cxn modelId="{4866F586-ECF4-4E65-8953-ED21CED54856}" type="presOf" srcId="{F0CD360C-0C5E-4A62-A6D3-BA6CD0D1CB5C}" destId="{96F873AD-7B0D-4161-887B-AC02DF5BBD04}" srcOrd="0" destOrd="0" presId="urn:microsoft.com/office/officeart/2018/2/layout/IconCircleList"/>
    <dgm:cxn modelId="{84FE5E9C-77FF-49E9-A285-22EB3EF0EBB2}" type="presOf" srcId="{FD78AF78-E07B-4A8B-9778-B63932DD700D}" destId="{78E8F13D-6AA0-4552-B7AA-4C9F1194B444}" srcOrd="0" destOrd="0" presId="urn:microsoft.com/office/officeart/2018/2/layout/IconCircleList"/>
    <dgm:cxn modelId="{9C61E2BB-01D4-4A70-A7C3-84BDC98B8CDE}" srcId="{F52E7A46-C339-4A81-8BB0-EAEF47BE2207}" destId="{FD78AF78-E07B-4A8B-9778-B63932DD700D}" srcOrd="2" destOrd="0" parTransId="{C5AA9D70-0D6D-4D3E-ABE0-B66B134CA289}" sibTransId="{0753E8E3-9A39-484A-9AED-650220906DD6}"/>
    <dgm:cxn modelId="{FC085ACB-2BAD-4674-8A8D-D9E1C479A764}" type="presOf" srcId="{F52E7A46-C339-4A81-8BB0-EAEF47BE2207}" destId="{9AA47F57-1021-497F-8406-DAD526563165}" srcOrd="0" destOrd="0" presId="urn:microsoft.com/office/officeart/2018/2/layout/IconCircleList"/>
    <dgm:cxn modelId="{9B1522D4-159C-421E-ABB7-94B77DF59363}" type="presOf" srcId="{A49EA25E-2E88-428D-A4CC-C3FBF4D89DC6}" destId="{B21A5CD2-CC98-464B-881E-D1DB880A5A9F}" srcOrd="0" destOrd="0" presId="urn:microsoft.com/office/officeart/2018/2/layout/IconCircleList"/>
    <dgm:cxn modelId="{F7E9B3D6-A1A8-4F9B-84BE-99E6ACDE562D}" srcId="{F52E7A46-C339-4A81-8BB0-EAEF47BE2207}" destId="{7A61B3D8-8197-4305-BB35-C463BCB5A5AE}" srcOrd="4" destOrd="0" parTransId="{9A5DBEF6-F2C0-48AE-9068-2A5E9AFCB4B2}" sibTransId="{B61CF3DD-EFE9-4B95-979B-8A3D213A1063}"/>
    <dgm:cxn modelId="{96B879F6-D1E1-4F33-A56F-D69B8E316AED}" type="presOf" srcId="{B2C4726F-7E95-4169-8B4E-7E94E8C96CB2}" destId="{86440B3C-3AEA-47AE-A295-71764DCDABBE}" srcOrd="0" destOrd="0" presId="urn:microsoft.com/office/officeart/2018/2/layout/IconCircleList"/>
    <dgm:cxn modelId="{E38A402C-A8EA-4BF7-BAAB-E3E59D92F548}" type="presParOf" srcId="{9AA47F57-1021-497F-8406-DAD526563165}" destId="{ACD77440-16F8-4680-9A45-B958EE91D8A5}" srcOrd="0" destOrd="0" presId="urn:microsoft.com/office/officeart/2018/2/layout/IconCircleList"/>
    <dgm:cxn modelId="{8C81B9F3-7A43-4411-B80E-64ADCF0D93CF}" type="presParOf" srcId="{ACD77440-16F8-4680-9A45-B958EE91D8A5}" destId="{2C24CD4C-2B03-4348-9F1A-BF19BAA435AE}" srcOrd="0" destOrd="0" presId="urn:microsoft.com/office/officeart/2018/2/layout/IconCircleList"/>
    <dgm:cxn modelId="{C4BE07C0-26AA-48C7-BC21-CE89EBF6A07F}" type="presParOf" srcId="{2C24CD4C-2B03-4348-9F1A-BF19BAA435AE}" destId="{FD047E55-8C1F-41EB-9B23-A04318F35A52}" srcOrd="0" destOrd="0" presId="urn:microsoft.com/office/officeart/2018/2/layout/IconCircleList"/>
    <dgm:cxn modelId="{91F2BDD0-2367-48D2-A7B7-2061865FC47E}" type="presParOf" srcId="{2C24CD4C-2B03-4348-9F1A-BF19BAA435AE}" destId="{19978E6C-6AE9-467D-97E9-243B01E51264}" srcOrd="1" destOrd="0" presId="urn:microsoft.com/office/officeart/2018/2/layout/IconCircleList"/>
    <dgm:cxn modelId="{AAB58724-6DC0-4D6A-B3D1-3C26503C0CFE}" type="presParOf" srcId="{2C24CD4C-2B03-4348-9F1A-BF19BAA435AE}" destId="{4C62C309-3CAD-408A-A246-183ED3899AC4}" srcOrd="2" destOrd="0" presId="urn:microsoft.com/office/officeart/2018/2/layout/IconCircleList"/>
    <dgm:cxn modelId="{8CEC1765-3149-4833-96CA-253C620A1B81}" type="presParOf" srcId="{2C24CD4C-2B03-4348-9F1A-BF19BAA435AE}" destId="{26423ABA-DD52-4924-B704-AD2D1E594CEF}" srcOrd="3" destOrd="0" presId="urn:microsoft.com/office/officeart/2018/2/layout/IconCircleList"/>
    <dgm:cxn modelId="{B29CFA3B-848A-4C81-A832-0F8A632CAB9B}" type="presParOf" srcId="{ACD77440-16F8-4680-9A45-B958EE91D8A5}" destId="{96F873AD-7B0D-4161-887B-AC02DF5BBD04}" srcOrd="1" destOrd="0" presId="urn:microsoft.com/office/officeart/2018/2/layout/IconCircleList"/>
    <dgm:cxn modelId="{0E4CEECA-DC57-4081-9B5C-D2BD895C8358}" type="presParOf" srcId="{ACD77440-16F8-4680-9A45-B958EE91D8A5}" destId="{F34626AE-9BA7-4DD3-98B1-C458EA8F6D3F}" srcOrd="2" destOrd="0" presId="urn:microsoft.com/office/officeart/2018/2/layout/IconCircleList"/>
    <dgm:cxn modelId="{8A7CDCDD-12BA-460E-A444-7FA995E74312}" type="presParOf" srcId="{F34626AE-9BA7-4DD3-98B1-C458EA8F6D3F}" destId="{E44BBA9B-6FE4-4F55-9A04-8EB043340B79}" srcOrd="0" destOrd="0" presId="urn:microsoft.com/office/officeart/2018/2/layout/IconCircleList"/>
    <dgm:cxn modelId="{96A67AB0-A36F-469A-81D0-97E5B214E643}" type="presParOf" srcId="{F34626AE-9BA7-4DD3-98B1-C458EA8F6D3F}" destId="{4093D42F-AD23-4DDD-BB54-B1E3B1F9987B}" srcOrd="1" destOrd="0" presId="urn:microsoft.com/office/officeart/2018/2/layout/IconCircleList"/>
    <dgm:cxn modelId="{3B0E9509-5D73-4DC8-9114-BF58AE4005E6}" type="presParOf" srcId="{F34626AE-9BA7-4DD3-98B1-C458EA8F6D3F}" destId="{99D446DB-FDDA-4FFB-B8EE-C447A6B6C8A5}" srcOrd="2" destOrd="0" presId="urn:microsoft.com/office/officeart/2018/2/layout/IconCircleList"/>
    <dgm:cxn modelId="{5E377185-407B-4C4F-A76A-50000939580D}" type="presParOf" srcId="{F34626AE-9BA7-4DD3-98B1-C458EA8F6D3F}" destId="{86440B3C-3AEA-47AE-A295-71764DCDABBE}" srcOrd="3" destOrd="0" presId="urn:microsoft.com/office/officeart/2018/2/layout/IconCircleList"/>
    <dgm:cxn modelId="{E283FB07-C2FF-48ED-A391-0417B56568D6}" type="presParOf" srcId="{ACD77440-16F8-4680-9A45-B958EE91D8A5}" destId="{447EC903-F8F6-4761-AA2B-ADDFE6CCF9F9}" srcOrd="3" destOrd="0" presId="urn:microsoft.com/office/officeart/2018/2/layout/IconCircleList"/>
    <dgm:cxn modelId="{C29D44F3-8A38-4385-9061-E63FE77F5E18}" type="presParOf" srcId="{ACD77440-16F8-4680-9A45-B958EE91D8A5}" destId="{34319E35-5C27-4149-B3D9-46DD907A95CE}" srcOrd="4" destOrd="0" presId="urn:microsoft.com/office/officeart/2018/2/layout/IconCircleList"/>
    <dgm:cxn modelId="{B3785475-9C21-4BFC-87E8-B6EF1BA05D51}" type="presParOf" srcId="{34319E35-5C27-4149-B3D9-46DD907A95CE}" destId="{536FB809-2FEB-4AE6-A7FA-76128B8EEFEB}" srcOrd="0" destOrd="0" presId="urn:microsoft.com/office/officeart/2018/2/layout/IconCircleList"/>
    <dgm:cxn modelId="{C0403160-2C3D-4B6F-A656-1183FA8AFB07}" type="presParOf" srcId="{34319E35-5C27-4149-B3D9-46DD907A95CE}" destId="{989502B2-A98E-48D7-8BFB-182DD1DB5EA5}" srcOrd="1" destOrd="0" presId="urn:microsoft.com/office/officeart/2018/2/layout/IconCircleList"/>
    <dgm:cxn modelId="{151D3EEF-7640-47C2-9FA9-CFC380845335}" type="presParOf" srcId="{34319E35-5C27-4149-B3D9-46DD907A95CE}" destId="{139C42DF-C613-4EC5-88D6-5BE240C4717D}" srcOrd="2" destOrd="0" presId="urn:microsoft.com/office/officeart/2018/2/layout/IconCircleList"/>
    <dgm:cxn modelId="{7EF8FEB5-8396-49C9-BCF1-DE3464E3E073}" type="presParOf" srcId="{34319E35-5C27-4149-B3D9-46DD907A95CE}" destId="{78E8F13D-6AA0-4552-B7AA-4C9F1194B444}" srcOrd="3" destOrd="0" presId="urn:microsoft.com/office/officeart/2018/2/layout/IconCircleList"/>
    <dgm:cxn modelId="{618A395C-3879-4226-BF1C-1629CD175C92}" type="presParOf" srcId="{ACD77440-16F8-4680-9A45-B958EE91D8A5}" destId="{503D4D6D-1AF2-486C-BF94-3D2042FE1295}" srcOrd="5" destOrd="0" presId="urn:microsoft.com/office/officeart/2018/2/layout/IconCircleList"/>
    <dgm:cxn modelId="{FCE4E589-A768-4BE4-9AEC-22CBD5849FD5}" type="presParOf" srcId="{ACD77440-16F8-4680-9A45-B958EE91D8A5}" destId="{7D258B3A-457B-4C90-A659-35AAAB6C00F6}" srcOrd="6" destOrd="0" presId="urn:microsoft.com/office/officeart/2018/2/layout/IconCircleList"/>
    <dgm:cxn modelId="{8D2F68B5-5BE4-4AD6-87C0-E549420F7A8A}" type="presParOf" srcId="{7D258B3A-457B-4C90-A659-35AAAB6C00F6}" destId="{8A6B0B29-7386-479E-9C35-532F19329702}" srcOrd="0" destOrd="0" presId="urn:microsoft.com/office/officeart/2018/2/layout/IconCircleList"/>
    <dgm:cxn modelId="{487F7620-5A1C-420D-8A91-7019289DE447}" type="presParOf" srcId="{7D258B3A-457B-4C90-A659-35AAAB6C00F6}" destId="{E5F20CC9-3DEE-4E38-AD19-84F7095235EF}" srcOrd="1" destOrd="0" presId="urn:microsoft.com/office/officeart/2018/2/layout/IconCircleList"/>
    <dgm:cxn modelId="{7DAB608B-73A3-4774-905F-408B3EE6A06C}" type="presParOf" srcId="{7D258B3A-457B-4C90-A659-35AAAB6C00F6}" destId="{C0FA2707-1C9C-40D1-972E-858EE939E2E6}" srcOrd="2" destOrd="0" presId="urn:microsoft.com/office/officeart/2018/2/layout/IconCircleList"/>
    <dgm:cxn modelId="{EE2FF6F9-5C39-424E-BAE7-CCBDED517850}" type="presParOf" srcId="{7D258B3A-457B-4C90-A659-35AAAB6C00F6}" destId="{26A12BFF-3AFE-4B58-9124-71C3D71A392A}" srcOrd="3" destOrd="0" presId="urn:microsoft.com/office/officeart/2018/2/layout/IconCircleList"/>
    <dgm:cxn modelId="{5E81D9E3-20C1-45C8-99F7-101673C67799}" type="presParOf" srcId="{ACD77440-16F8-4680-9A45-B958EE91D8A5}" destId="{B21A5CD2-CC98-464B-881E-D1DB880A5A9F}" srcOrd="7" destOrd="0" presId="urn:microsoft.com/office/officeart/2018/2/layout/IconCircleList"/>
    <dgm:cxn modelId="{D8F081AD-253F-4A6A-BE0D-A128B0B78B14}" type="presParOf" srcId="{ACD77440-16F8-4680-9A45-B958EE91D8A5}" destId="{B493C75F-2D42-42BB-B401-29A6317B3A11}" srcOrd="8" destOrd="0" presId="urn:microsoft.com/office/officeart/2018/2/layout/IconCircleList"/>
    <dgm:cxn modelId="{42A8BAF9-98CC-4728-BE71-E01BD3403678}" type="presParOf" srcId="{B493C75F-2D42-42BB-B401-29A6317B3A11}" destId="{F31BA1F6-0CA4-4D01-AE32-D000D36757F6}" srcOrd="0" destOrd="0" presId="urn:microsoft.com/office/officeart/2018/2/layout/IconCircleList"/>
    <dgm:cxn modelId="{F6157B8C-48B1-4206-8890-321A2DDB206D}" type="presParOf" srcId="{B493C75F-2D42-42BB-B401-29A6317B3A11}" destId="{79A235E1-DCAA-49A0-BB47-A62E4A7EFE8B}" srcOrd="1" destOrd="0" presId="urn:microsoft.com/office/officeart/2018/2/layout/IconCircleList"/>
    <dgm:cxn modelId="{7C8303FB-1552-4A32-8FC6-2EC83FCEB3B2}" type="presParOf" srcId="{B493C75F-2D42-42BB-B401-29A6317B3A11}" destId="{01B3DD0A-DD24-4DF2-8E79-8145AB75BFB9}" srcOrd="2" destOrd="0" presId="urn:microsoft.com/office/officeart/2018/2/layout/IconCircleList"/>
    <dgm:cxn modelId="{8FF32FB9-DD31-43FB-9E41-F649D0E25CC0}" type="presParOf" srcId="{B493C75F-2D42-42BB-B401-29A6317B3A11}" destId="{C9433308-D3B2-4730-BA11-6360EE19477C}"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133248D-9F4C-4CC1-8C3E-6BBC192BEF19}"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CADD21DF-0999-41AD-BBAE-40A08B38CAA8}">
      <dgm:prSet/>
      <dgm:spPr/>
      <dgm:t>
        <a:bodyPr/>
        <a:lstStyle/>
        <a:p>
          <a:r>
            <a:rPr lang="en-US"/>
            <a:t>Overview of the comprehensive strategy to address rising prescription drug costs</a:t>
          </a:r>
        </a:p>
      </dgm:t>
    </dgm:pt>
    <dgm:pt modelId="{641864B0-7C3D-459D-A12A-BF92B558A253}" type="parTrans" cxnId="{CC281612-86EE-4791-94EC-FA0B90D28839}">
      <dgm:prSet/>
      <dgm:spPr/>
      <dgm:t>
        <a:bodyPr/>
        <a:lstStyle/>
        <a:p>
          <a:endParaRPr lang="en-US"/>
        </a:p>
      </dgm:t>
    </dgm:pt>
    <dgm:pt modelId="{0F0E6611-3423-43FC-9297-A27F0CDF6425}" type="sibTrans" cxnId="{CC281612-86EE-4791-94EC-FA0B90D28839}">
      <dgm:prSet/>
      <dgm:spPr/>
      <dgm:t>
        <a:bodyPr/>
        <a:lstStyle/>
        <a:p>
          <a:endParaRPr lang="en-US"/>
        </a:p>
      </dgm:t>
    </dgm:pt>
    <dgm:pt modelId="{1C798621-1A29-4249-9ED1-70A17710E5F8}">
      <dgm:prSet/>
      <dgm:spPr/>
      <dgm:t>
        <a:bodyPr/>
        <a:lstStyle/>
        <a:p>
          <a:r>
            <a:rPr lang="en-US"/>
            <a:t>Highlighting the proposed solutions</a:t>
          </a:r>
        </a:p>
      </dgm:t>
    </dgm:pt>
    <dgm:pt modelId="{B70E4CF0-795F-4CE4-A162-BAE2A8B01662}" type="parTrans" cxnId="{AAE964FA-B545-4AEF-ADE2-A074AEDBDBF6}">
      <dgm:prSet/>
      <dgm:spPr/>
      <dgm:t>
        <a:bodyPr/>
        <a:lstStyle/>
        <a:p>
          <a:endParaRPr lang="en-US"/>
        </a:p>
      </dgm:t>
    </dgm:pt>
    <dgm:pt modelId="{5B2B6604-1434-4D0A-BE64-2DBDE53DB8A1}" type="sibTrans" cxnId="{AAE964FA-B545-4AEF-ADE2-A074AEDBDBF6}">
      <dgm:prSet/>
      <dgm:spPr/>
      <dgm:t>
        <a:bodyPr/>
        <a:lstStyle/>
        <a:p>
          <a:endParaRPr lang="en-US"/>
        </a:p>
      </dgm:t>
    </dgm:pt>
    <dgm:pt modelId="{53D4CEC6-7F3E-45EB-AA87-20CCE338FE2E}">
      <dgm:prSet/>
      <dgm:spPr/>
      <dgm:t>
        <a:bodyPr/>
        <a:lstStyle/>
        <a:p>
          <a:r>
            <a:rPr lang="en-US"/>
            <a:t>Discussing the commitment to cultural sensitivity and ethical principles</a:t>
          </a:r>
        </a:p>
      </dgm:t>
    </dgm:pt>
    <dgm:pt modelId="{B0949EE3-DD30-49E2-BE72-C5923D3FC6D6}" type="parTrans" cxnId="{D5EDC6A3-6749-4724-98A0-0A0958C78FBC}">
      <dgm:prSet/>
      <dgm:spPr/>
      <dgm:t>
        <a:bodyPr/>
        <a:lstStyle/>
        <a:p>
          <a:endParaRPr lang="en-US"/>
        </a:p>
      </dgm:t>
    </dgm:pt>
    <dgm:pt modelId="{D7066FAA-22E3-4664-8917-4EC857C1ED93}" type="sibTrans" cxnId="{D5EDC6A3-6749-4724-98A0-0A0958C78FBC}">
      <dgm:prSet/>
      <dgm:spPr/>
      <dgm:t>
        <a:bodyPr/>
        <a:lstStyle/>
        <a:p>
          <a:endParaRPr lang="en-US"/>
        </a:p>
      </dgm:t>
    </dgm:pt>
    <dgm:pt modelId="{5B151419-B2B0-4C75-BE7C-69FA42DB4A69}">
      <dgm:prSet/>
      <dgm:spPr/>
      <dgm:t>
        <a:bodyPr/>
        <a:lstStyle/>
        <a:p>
          <a:r>
            <a:rPr lang="en-US"/>
            <a:t>Emphasizing the overall goal of enhancing the well-being of all community members</a:t>
          </a:r>
        </a:p>
      </dgm:t>
    </dgm:pt>
    <dgm:pt modelId="{3923EEC0-6C7E-412B-9C45-FA94447D9C44}" type="parTrans" cxnId="{583048B3-3205-4DBC-9883-79AA93BE991A}">
      <dgm:prSet/>
      <dgm:spPr/>
      <dgm:t>
        <a:bodyPr/>
        <a:lstStyle/>
        <a:p>
          <a:endParaRPr lang="en-US"/>
        </a:p>
      </dgm:t>
    </dgm:pt>
    <dgm:pt modelId="{D6071A20-344D-4B55-A16C-9B5E4ACE3E31}" type="sibTrans" cxnId="{583048B3-3205-4DBC-9883-79AA93BE991A}">
      <dgm:prSet/>
      <dgm:spPr/>
      <dgm:t>
        <a:bodyPr/>
        <a:lstStyle/>
        <a:p>
          <a:endParaRPr lang="en-US"/>
        </a:p>
      </dgm:t>
    </dgm:pt>
    <dgm:pt modelId="{659CB446-B268-4B30-9DB0-09331C22E821}" type="pres">
      <dgm:prSet presAssocID="{A133248D-9F4C-4CC1-8C3E-6BBC192BEF19}" presName="vert0" presStyleCnt="0">
        <dgm:presLayoutVars>
          <dgm:dir/>
          <dgm:animOne val="branch"/>
          <dgm:animLvl val="lvl"/>
        </dgm:presLayoutVars>
      </dgm:prSet>
      <dgm:spPr/>
    </dgm:pt>
    <dgm:pt modelId="{2371134C-0ED4-4854-90A2-20F26730A6F0}" type="pres">
      <dgm:prSet presAssocID="{CADD21DF-0999-41AD-BBAE-40A08B38CAA8}" presName="thickLine" presStyleLbl="alignNode1" presStyleIdx="0" presStyleCnt="4"/>
      <dgm:spPr/>
    </dgm:pt>
    <dgm:pt modelId="{B5956C92-5933-4F2F-8AEA-79C6F9FDBC47}" type="pres">
      <dgm:prSet presAssocID="{CADD21DF-0999-41AD-BBAE-40A08B38CAA8}" presName="horz1" presStyleCnt="0"/>
      <dgm:spPr/>
    </dgm:pt>
    <dgm:pt modelId="{9A8AE42A-C639-468F-959C-440D482707B3}" type="pres">
      <dgm:prSet presAssocID="{CADD21DF-0999-41AD-BBAE-40A08B38CAA8}" presName="tx1" presStyleLbl="revTx" presStyleIdx="0" presStyleCnt="4"/>
      <dgm:spPr/>
    </dgm:pt>
    <dgm:pt modelId="{22D8773B-79B0-4228-A866-891DF9DA2EA6}" type="pres">
      <dgm:prSet presAssocID="{CADD21DF-0999-41AD-BBAE-40A08B38CAA8}" presName="vert1" presStyleCnt="0"/>
      <dgm:spPr/>
    </dgm:pt>
    <dgm:pt modelId="{E040CC65-D0EA-4B7F-99A4-C631C801DAD3}" type="pres">
      <dgm:prSet presAssocID="{1C798621-1A29-4249-9ED1-70A17710E5F8}" presName="thickLine" presStyleLbl="alignNode1" presStyleIdx="1" presStyleCnt="4"/>
      <dgm:spPr/>
    </dgm:pt>
    <dgm:pt modelId="{253E6747-1C01-4226-A7E4-D8DDCE26A729}" type="pres">
      <dgm:prSet presAssocID="{1C798621-1A29-4249-9ED1-70A17710E5F8}" presName="horz1" presStyleCnt="0"/>
      <dgm:spPr/>
    </dgm:pt>
    <dgm:pt modelId="{ACAFE842-BDEC-43CC-B101-7F4C26654F3A}" type="pres">
      <dgm:prSet presAssocID="{1C798621-1A29-4249-9ED1-70A17710E5F8}" presName="tx1" presStyleLbl="revTx" presStyleIdx="1" presStyleCnt="4"/>
      <dgm:spPr/>
    </dgm:pt>
    <dgm:pt modelId="{BBF3FFFB-8BC6-4153-A352-C5871FF2FF61}" type="pres">
      <dgm:prSet presAssocID="{1C798621-1A29-4249-9ED1-70A17710E5F8}" presName="vert1" presStyleCnt="0"/>
      <dgm:spPr/>
    </dgm:pt>
    <dgm:pt modelId="{81458DBF-CBEB-4B58-BD6F-EFD7BCBC7EBF}" type="pres">
      <dgm:prSet presAssocID="{53D4CEC6-7F3E-45EB-AA87-20CCE338FE2E}" presName="thickLine" presStyleLbl="alignNode1" presStyleIdx="2" presStyleCnt="4"/>
      <dgm:spPr/>
    </dgm:pt>
    <dgm:pt modelId="{F45E78BE-C35A-4682-B1EC-EDAE23CC6401}" type="pres">
      <dgm:prSet presAssocID="{53D4CEC6-7F3E-45EB-AA87-20CCE338FE2E}" presName="horz1" presStyleCnt="0"/>
      <dgm:spPr/>
    </dgm:pt>
    <dgm:pt modelId="{1BC0F6AE-08E4-4421-98C3-EC22410C6C26}" type="pres">
      <dgm:prSet presAssocID="{53D4CEC6-7F3E-45EB-AA87-20CCE338FE2E}" presName="tx1" presStyleLbl="revTx" presStyleIdx="2" presStyleCnt="4"/>
      <dgm:spPr/>
    </dgm:pt>
    <dgm:pt modelId="{7BCE2075-5DAC-480A-80BF-E314E4A35C2B}" type="pres">
      <dgm:prSet presAssocID="{53D4CEC6-7F3E-45EB-AA87-20CCE338FE2E}" presName="vert1" presStyleCnt="0"/>
      <dgm:spPr/>
    </dgm:pt>
    <dgm:pt modelId="{F34228C9-281C-4CFA-B9DB-72B1733E7E7E}" type="pres">
      <dgm:prSet presAssocID="{5B151419-B2B0-4C75-BE7C-69FA42DB4A69}" presName="thickLine" presStyleLbl="alignNode1" presStyleIdx="3" presStyleCnt="4"/>
      <dgm:spPr/>
    </dgm:pt>
    <dgm:pt modelId="{1E7712AC-4BF0-493B-BC8B-D6A95F893A50}" type="pres">
      <dgm:prSet presAssocID="{5B151419-B2B0-4C75-BE7C-69FA42DB4A69}" presName="horz1" presStyleCnt="0"/>
      <dgm:spPr/>
    </dgm:pt>
    <dgm:pt modelId="{E07528B7-0721-4506-AA60-E368DBA5BBCF}" type="pres">
      <dgm:prSet presAssocID="{5B151419-B2B0-4C75-BE7C-69FA42DB4A69}" presName="tx1" presStyleLbl="revTx" presStyleIdx="3" presStyleCnt="4"/>
      <dgm:spPr/>
    </dgm:pt>
    <dgm:pt modelId="{F9C820AD-14D2-41DA-A5BD-0959AF53A2AB}" type="pres">
      <dgm:prSet presAssocID="{5B151419-B2B0-4C75-BE7C-69FA42DB4A69}" presName="vert1" presStyleCnt="0"/>
      <dgm:spPr/>
    </dgm:pt>
  </dgm:ptLst>
  <dgm:cxnLst>
    <dgm:cxn modelId="{E34DEE03-26C1-4EE3-9001-8EC165A3C815}" type="presOf" srcId="{5B151419-B2B0-4C75-BE7C-69FA42DB4A69}" destId="{E07528B7-0721-4506-AA60-E368DBA5BBCF}" srcOrd="0" destOrd="0" presId="urn:microsoft.com/office/officeart/2008/layout/LinedList"/>
    <dgm:cxn modelId="{414A0E0C-AF8C-4576-8537-44EF927BECA3}" type="presOf" srcId="{1C798621-1A29-4249-9ED1-70A17710E5F8}" destId="{ACAFE842-BDEC-43CC-B101-7F4C26654F3A}" srcOrd="0" destOrd="0" presId="urn:microsoft.com/office/officeart/2008/layout/LinedList"/>
    <dgm:cxn modelId="{CC281612-86EE-4791-94EC-FA0B90D28839}" srcId="{A133248D-9F4C-4CC1-8C3E-6BBC192BEF19}" destId="{CADD21DF-0999-41AD-BBAE-40A08B38CAA8}" srcOrd="0" destOrd="0" parTransId="{641864B0-7C3D-459D-A12A-BF92B558A253}" sibTransId="{0F0E6611-3423-43FC-9297-A27F0CDF6425}"/>
    <dgm:cxn modelId="{F8FF0C32-BFFC-40D4-B6F2-BB0CFF5FE9F2}" type="presOf" srcId="{CADD21DF-0999-41AD-BBAE-40A08B38CAA8}" destId="{9A8AE42A-C639-468F-959C-440D482707B3}" srcOrd="0" destOrd="0" presId="urn:microsoft.com/office/officeart/2008/layout/LinedList"/>
    <dgm:cxn modelId="{B6811B73-B99D-4980-BE58-64CBF56A2B9D}" type="presOf" srcId="{A133248D-9F4C-4CC1-8C3E-6BBC192BEF19}" destId="{659CB446-B268-4B30-9DB0-09331C22E821}" srcOrd="0" destOrd="0" presId="urn:microsoft.com/office/officeart/2008/layout/LinedList"/>
    <dgm:cxn modelId="{D5EDC6A3-6749-4724-98A0-0A0958C78FBC}" srcId="{A133248D-9F4C-4CC1-8C3E-6BBC192BEF19}" destId="{53D4CEC6-7F3E-45EB-AA87-20CCE338FE2E}" srcOrd="2" destOrd="0" parTransId="{B0949EE3-DD30-49E2-BE72-C5923D3FC6D6}" sibTransId="{D7066FAA-22E3-4664-8917-4EC857C1ED93}"/>
    <dgm:cxn modelId="{583048B3-3205-4DBC-9883-79AA93BE991A}" srcId="{A133248D-9F4C-4CC1-8C3E-6BBC192BEF19}" destId="{5B151419-B2B0-4C75-BE7C-69FA42DB4A69}" srcOrd="3" destOrd="0" parTransId="{3923EEC0-6C7E-412B-9C45-FA94447D9C44}" sibTransId="{D6071A20-344D-4B55-A16C-9B5E4ACE3E31}"/>
    <dgm:cxn modelId="{CF17C1C2-1F86-4ECE-B70C-0C2B6C2287B3}" type="presOf" srcId="{53D4CEC6-7F3E-45EB-AA87-20CCE338FE2E}" destId="{1BC0F6AE-08E4-4421-98C3-EC22410C6C26}" srcOrd="0" destOrd="0" presId="urn:microsoft.com/office/officeart/2008/layout/LinedList"/>
    <dgm:cxn modelId="{AAE964FA-B545-4AEF-ADE2-A074AEDBDBF6}" srcId="{A133248D-9F4C-4CC1-8C3E-6BBC192BEF19}" destId="{1C798621-1A29-4249-9ED1-70A17710E5F8}" srcOrd="1" destOrd="0" parTransId="{B70E4CF0-795F-4CE4-A162-BAE2A8B01662}" sibTransId="{5B2B6604-1434-4D0A-BE64-2DBDE53DB8A1}"/>
    <dgm:cxn modelId="{D329800E-F7BE-4B75-8F7A-63C423389A67}" type="presParOf" srcId="{659CB446-B268-4B30-9DB0-09331C22E821}" destId="{2371134C-0ED4-4854-90A2-20F26730A6F0}" srcOrd="0" destOrd="0" presId="urn:microsoft.com/office/officeart/2008/layout/LinedList"/>
    <dgm:cxn modelId="{0C2BC8C5-E74E-4F84-803C-4BB00A972377}" type="presParOf" srcId="{659CB446-B268-4B30-9DB0-09331C22E821}" destId="{B5956C92-5933-4F2F-8AEA-79C6F9FDBC47}" srcOrd="1" destOrd="0" presId="urn:microsoft.com/office/officeart/2008/layout/LinedList"/>
    <dgm:cxn modelId="{F65E8177-86C3-4F3B-A4B0-2A33375A9D39}" type="presParOf" srcId="{B5956C92-5933-4F2F-8AEA-79C6F9FDBC47}" destId="{9A8AE42A-C639-468F-959C-440D482707B3}" srcOrd="0" destOrd="0" presId="urn:microsoft.com/office/officeart/2008/layout/LinedList"/>
    <dgm:cxn modelId="{5598CE05-1E10-4EC9-BF09-958C62A0D289}" type="presParOf" srcId="{B5956C92-5933-4F2F-8AEA-79C6F9FDBC47}" destId="{22D8773B-79B0-4228-A866-891DF9DA2EA6}" srcOrd="1" destOrd="0" presId="urn:microsoft.com/office/officeart/2008/layout/LinedList"/>
    <dgm:cxn modelId="{734B18DA-68CF-4450-A429-A066900D7365}" type="presParOf" srcId="{659CB446-B268-4B30-9DB0-09331C22E821}" destId="{E040CC65-D0EA-4B7F-99A4-C631C801DAD3}" srcOrd="2" destOrd="0" presId="urn:microsoft.com/office/officeart/2008/layout/LinedList"/>
    <dgm:cxn modelId="{B9886852-6E6B-45CB-899F-C81F399FF960}" type="presParOf" srcId="{659CB446-B268-4B30-9DB0-09331C22E821}" destId="{253E6747-1C01-4226-A7E4-D8DDCE26A729}" srcOrd="3" destOrd="0" presId="urn:microsoft.com/office/officeart/2008/layout/LinedList"/>
    <dgm:cxn modelId="{B845FD53-4324-4EB8-BEED-DADB5DFE108F}" type="presParOf" srcId="{253E6747-1C01-4226-A7E4-D8DDCE26A729}" destId="{ACAFE842-BDEC-43CC-B101-7F4C26654F3A}" srcOrd="0" destOrd="0" presId="urn:microsoft.com/office/officeart/2008/layout/LinedList"/>
    <dgm:cxn modelId="{FB815545-6BCA-4ADF-ACC6-2748AE55E084}" type="presParOf" srcId="{253E6747-1C01-4226-A7E4-D8DDCE26A729}" destId="{BBF3FFFB-8BC6-4153-A352-C5871FF2FF61}" srcOrd="1" destOrd="0" presId="urn:microsoft.com/office/officeart/2008/layout/LinedList"/>
    <dgm:cxn modelId="{1CF4E112-7163-48B3-870E-F0A3A2E346CF}" type="presParOf" srcId="{659CB446-B268-4B30-9DB0-09331C22E821}" destId="{81458DBF-CBEB-4B58-BD6F-EFD7BCBC7EBF}" srcOrd="4" destOrd="0" presId="urn:microsoft.com/office/officeart/2008/layout/LinedList"/>
    <dgm:cxn modelId="{76A47C87-9196-43CB-BAD3-4E876EE86655}" type="presParOf" srcId="{659CB446-B268-4B30-9DB0-09331C22E821}" destId="{F45E78BE-C35A-4682-B1EC-EDAE23CC6401}" srcOrd="5" destOrd="0" presId="urn:microsoft.com/office/officeart/2008/layout/LinedList"/>
    <dgm:cxn modelId="{2B5E47E2-9699-442C-86A2-9010CD9B30E4}" type="presParOf" srcId="{F45E78BE-C35A-4682-B1EC-EDAE23CC6401}" destId="{1BC0F6AE-08E4-4421-98C3-EC22410C6C26}" srcOrd="0" destOrd="0" presId="urn:microsoft.com/office/officeart/2008/layout/LinedList"/>
    <dgm:cxn modelId="{B0B0058B-7D84-4A7D-92DD-4885A9EDB2B0}" type="presParOf" srcId="{F45E78BE-C35A-4682-B1EC-EDAE23CC6401}" destId="{7BCE2075-5DAC-480A-80BF-E314E4A35C2B}" srcOrd="1" destOrd="0" presId="urn:microsoft.com/office/officeart/2008/layout/LinedList"/>
    <dgm:cxn modelId="{9C426D35-BD15-4F29-B002-FD31B3B66C73}" type="presParOf" srcId="{659CB446-B268-4B30-9DB0-09331C22E821}" destId="{F34228C9-281C-4CFA-B9DB-72B1733E7E7E}" srcOrd="6" destOrd="0" presId="urn:microsoft.com/office/officeart/2008/layout/LinedList"/>
    <dgm:cxn modelId="{F2EDB4DE-2EEC-4DCB-9B65-A5C6E1AF2191}" type="presParOf" srcId="{659CB446-B268-4B30-9DB0-09331C22E821}" destId="{1E7712AC-4BF0-493B-BC8B-D6A95F893A50}" srcOrd="7" destOrd="0" presId="urn:microsoft.com/office/officeart/2008/layout/LinedList"/>
    <dgm:cxn modelId="{1EE45BF1-59BD-4366-BCDB-B6A96BB6B26D}" type="presParOf" srcId="{1E7712AC-4BF0-493B-BC8B-D6A95F893A50}" destId="{E07528B7-0721-4506-AA60-E368DBA5BBCF}" srcOrd="0" destOrd="0" presId="urn:microsoft.com/office/officeart/2008/layout/LinedList"/>
    <dgm:cxn modelId="{27E59C55-2DEE-46BC-8145-853819CCE485}" type="presParOf" srcId="{1E7712AC-4BF0-493B-BC8B-D6A95F893A50}" destId="{F9C820AD-14D2-41DA-A5BD-0959AF53A2AB}"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5DBEBD4-9008-4F28-82D5-2625FEF8C875}"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0D989F68-225D-4730-B7F0-A451C7664E23}">
      <dgm:prSet/>
      <dgm:spPr/>
      <dgm:t>
        <a:bodyPr/>
        <a:lstStyle/>
        <a:p>
          <a:r>
            <a:rPr lang="en-US"/>
            <a:t>Daniel, H., &amp; Bornstein, S. S. (2019). Policy recommendations for pharmacy benefit managers to stem the escalating costs of prescription drugs: A position paper from the American college of physicians. Annals of Internal Medicine, 171(11), 823. </a:t>
          </a:r>
          <a:r>
            <a:rPr lang="en-US">
              <a:hlinkClick xmlns:r="http://schemas.openxmlformats.org/officeDocument/2006/relationships" r:id="rId1"/>
            </a:rPr>
            <a:t>https://doi.org/10.7326/m19-0035</a:t>
          </a:r>
          <a:r>
            <a:rPr lang="en-US"/>
            <a:t>  </a:t>
          </a:r>
        </a:p>
      </dgm:t>
    </dgm:pt>
    <dgm:pt modelId="{E5B957E0-016F-4CB3-BE3F-BCCB574AA7D3}" type="parTrans" cxnId="{A571A6E0-636F-495E-977C-56FA5453A232}">
      <dgm:prSet/>
      <dgm:spPr/>
      <dgm:t>
        <a:bodyPr/>
        <a:lstStyle/>
        <a:p>
          <a:endParaRPr lang="en-US"/>
        </a:p>
      </dgm:t>
    </dgm:pt>
    <dgm:pt modelId="{F941EA23-35E9-438A-BC34-2A4F7CD03F96}" type="sibTrans" cxnId="{A571A6E0-636F-495E-977C-56FA5453A232}">
      <dgm:prSet/>
      <dgm:spPr/>
      <dgm:t>
        <a:bodyPr/>
        <a:lstStyle/>
        <a:p>
          <a:endParaRPr lang="en-US"/>
        </a:p>
      </dgm:t>
    </dgm:pt>
    <dgm:pt modelId="{D2309B6F-B07E-4CE9-9CA3-CA490CAD6617}">
      <dgm:prSet/>
      <dgm:spPr/>
      <dgm:t>
        <a:bodyPr/>
        <a:lstStyle/>
        <a:p>
          <a:r>
            <a:rPr lang="en-US"/>
            <a:t>Darrow, J. J., &amp; Light, D. W. (2021). Beyond the high prices of prescription drugs: a framework to assess costs, resource allocation, and public funding. Health Affairs, 40(2), 281–288. </a:t>
          </a:r>
          <a:r>
            <a:rPr lang="en-US">
              <a:hlinkClick xmlns:r="http://schemas.openxmlformats.org/officeDocument/2006/relationships" r:id="rId2"/>
            </a:rPr>
            <a:t>https://doi.org/10.1377/hlthaff.2020.00328</a:t>
          </a:r>
          <a:r>
            <a:rPr lang="en-US"/>
            <a:t> </a:t>
          </a:r>
        </a:p>
      </dgm:t>
    </dgm:pt>
    <dgm:pt modelId="{B60559A4-CF1D-4DBA-8AE8-96F67ADC99B5}" type="parTrans" cxnId="{210E1726-C245-4046-852A-57DEB488F559}">
      <dgm:prSet/>
      <dgm:spPr/>
      <dgm:t>
        <a:bodyPr/>
        <a:lstStyle/>
        <a:p>
          <a:endParaRPr lang="en-US"/>
        </a:p>
      </dgm:t>
    </dgm:pt>
    <dgm:pt modelId="{B5588165-31CB-4BC8-8FAB-935BB68F5768}" type="sibTrans" cxnId="{210E1726-C245-4046-852A-57DEB488F559}">
      <dgm:prSet/>
      <dgm:spPr/>
      <dgm:t>
        <a:bodyPr/>
        <a:lstStyle/>
        <a:p>
          <a:endParaRPr lang="en-US"/>
        </a:p>
      </dgm:t>
    </dgm:pt>
    <dgm:pt modelId="{84AE3A45-DC7D-415D-903D-D8307D217421}">
      <dgm:prSet/>
      <dgm:spPr/>
      <dgm:t>
        <a:bodyPr/>
        <a:lstStyle/>
        <a:p>
          <a:r>
            <a:rPr lang="en-US"/>
            <a:t>J Neumann Peter, T Cohen Joshua, &amp; Ollendorf Daniel A. (2021). Proposed solutions for rising drug prices. Oxford University Press EBooks, 38–61. </a:t>
          </a:r>
          <a:r>
            <a:rPr lang="en-US">
              <a:hlinkClick xmlns:r="http://schemas.openxmlformats.org/officeDocument/2006/relationships" r:id="rId3"/>
            </a:rPr>
            <a:t>https://doi.org/10.1093/oso/9780197512883.003.0003</a:t>
          </a:r>
          <a:r>
            <a:rPr lang="en-US"/>
            <a:t> </a:t>
          </a:r>
        </a:p>
      </dgm:t>
    </dgm:pt>
    <dgm:pt modelId="{EE1604EC-D9EE-4FBE-BCB5-AD87B916327F}" type="parTrans" cxnId="{39F6FDA3-B0D5-4930-BFD5-74203E7E25CB}">
      <dgm:prSet/>
      <dgm:spPr/>
      <dgm:t>
        <a:bodyPr/>
        <a:lstStyle/>
        <a:p>
          <a:endParaRPr lang="en-US"/>
        </a:p>
      </dgm:t>
    </dgm:pt>
    <dgm:pt modelId="{23146205-E302-4108-8BD5-699E10E696AA}" type="sibTrans" cxnId="{39F6FDA3-B0D5-4930-BFD5-74203E7E25CB}">
      <dgm:prSet/>
      <dgm:spPr/>
      <dgm:t>
        <a:bodyPr/>
        <a:lstStyle/>
        <a:p>
          <a:endParaRPr lang="en-US"/>
        </a:p>
      </dgm:t>
    </dgm:pt>
    <dgm:pt modelId="{7818FFCC-15C6-4704-98DA-C897F91E8861}">
      <dgm:prSet/>
      <dgm:spPr/>
      <dgm:t>
        <a:bodyPr/>
        <a:lstStyle/>
        <a:p>
          <a:r>
            <a:rPr lang="en-US"/>
            <a:t>Rajkumar, S. V. (2020). The high cost of prescription drugs: Causes and solutions. Blood Cancer Journal, 10(6). </a:t>
          </a:r>
          <a:r>
            <a:rPr lang="en-US">
              <a:hlinkClick xmlns:r="http://schemas.openxmlformats.org/officeDocument/2006/relationships" r:id="rId4"/>
            </a:rPr>
            <a:t>https://doi.org/10.1038/s41408-020-0338-x</a:t>
          </a:r>
          <a:r>
            <a:rPr lang="en-US"/>
            <a:t>  </a:t>
          </a:r>
        </a:p>
      </dgm:t>
    </dgm:pt>
    <dgm:pt modelId="{6353CA36-5204-431E-AB9F-0A5500879A11}" type="parTrans" cxnId="{ED30F8B9-9A88-4B36-8C1A-D60FBCF2F995}">
      <dgm:prSet/>
      <dgm:spPr/>
      <dgm:t>
        <a:bodyPr/>
        <a:lstStyle/>
        <a:p>
          <a:endParaRPr lang="en-US"/>
        </a:p>
      </dgm:t>
    </dgm:pt>
    <dgm:pt modelId="{4A7CB471-CBE4-4776-8D15-0105BCD2B1FE}" type="sibTrans" cxnId="{ED30F8B9-9A88-4B36-8C1A-D60FBCF2F995}">
      <dgm:prSet/>
      <dgm:spPr/>
      <dgm:t>
        <a:bodyPr/>
        <a:lstStyle/>
        <a:p>
          <a:endParaRPr lang="en-US"/>
        </a:p>
      </dgm:t>
    </dgm:pt>
    <dgm:pt modelId="{6C3799D6-8D36-4F1E-8A07-DFD80DA2D62F}">
      <dgm:prSet/>
      <dgm:spPr/>
      <dgm:t>
        <a:bodyPr/>
        <a:lstStyle/>
        <a:p>
          <a:r>
            <a:rPr lang="en-US"/>
            <a:t>Rash, C. J., &amp; DePhilippis, D. (2019). Considerations for implementing contingency management in substance abuse treatment clinics: The veterans affairs initiative as a model. Perspectives on Behavior Science, 42(3), 479–499. </a:t>
          </a:r>
          <a:r>
            <a:rPr lang="en-US">
              <a:hlinkClick xmlns:r="http://schemas.openxmlformats.org/officeDocument/2006/relationships" r:id="rId5"/>
            </a:rPr>
            <a:t>https://doi.org/10.1007/s40614-019-00204-3</a:t>
          </a:r>
          <a:r>
            <a:rPr lang="en-US"/>
            <a:t> </a:t>
          </a:r>
        </a:p>
      </dgm:t>
    </dgm:pt>
    <dgm:pt modelId="{6AC22746-6501-46F1-86BA-DF6F04FFEF2E}" type="parTrans" cxnId="{1E157B4E-DF55-4EE9-BABB-BD3AE895B9C1}">
      <dgm:prSet/>
      <dgm:spPr/>
      <dgm:t>
        <a:bodyPr/>
        <a:lstStyle/>
        <a:p>
          <a:endParaRPr lang="en-US"/>
        </a:p>
      </dgm:t>
    </dgm:pt>
    <dgm:pt modelId="{BEC9A509-BC84-45E9-93E6-F613418E0D09}" type="sibTrans" cxnId="{1E157B4E-DF55-4EE9-BABB-BD3AE895B9C1}">
      <dgm:prSet/>
      <dgm:spPr/>
      <dgm:t>
        <a:bodyPr/>
        <a:lstStyle/>
        <a:p>
          <a:endParaRPr lang="en-US"/>
        </a:p>
      </dgm:t>
    </dgm:pt>
    <dgm:pt modelId="{6343AFF0-505A-4585-882B-2968E4D2F8FA}">
      <dgm:prSet/>
      <dgm:spPr/>
      <dgm:t>
        <a:bodyPr/>
        <a:lstStyle/>
        <a:p>
          <a:r>
            <a:rPr lang="en-US"/>
            <a:t>Saha, S. (2021). Role of community pharmacy in helping patients and public in the society. Journal of Pharmaceutical Research and Innovation, 1(1), 15–22. </a:t>
          </a:r>
          <a:r>
            <a:rPr lang="en-US">
              <a:hlinkClick xmlns:r="http://schemas.openxmlformats.org/officeDocument/2006/relationships" r:id="rId6"/>
            </a:rPr>
            <a:t>https://doi.org/10.36647/jpri/01.01.a003</a:t>
          </a:r>
          <a:r>
            <a:rPr lang="en-US"/>
            <a:t> </a:t>
          </a:r>
        </a:p>
      </dgm:t>
    </dgm:pt>
    <dgm:pt modelId="{73B3E7D1-2F4B-459A-AE06-E8BFEF2C2DDC}" type="parTrans" cxnId="{8D735859-5ED4-4B4F-A260-4E09FC501764}">
      <dgm:prSet/>
      <dgm:spPr/>
      <dgm:t>
        <a:bodyPr/>
        <a:lstStyle/>
        <a:p>
          <a:endParaRPr lang="en-US"/>
        </a:p>
      </dgm:t>
    </dgm:pt>
    <dgm:pt modelId="{7F24C2F3-0DEC-41C6-9642-2FC6DC644877}" type="sibTrans" cxnId="{8D735859-5ED4-4B4F-A260-4E09FC501764}">
      <dgm:prSet/>
      <dgm:spPr/>
      <dgm:t>
        <a:bodyPr/>
        <a:lstStyle/>
        <a:p>
          <a:endParaRPr lang="en-US"/>
        </a:p>
      </dgm:t>
    </dgm:pt>
    <dgm:pt modelId="{68707C34-6A8D-4530-A2D0-6E0A83D6DD4A}" type="pres">
      <dgm:prSet presAssocID="{C5DBEBD4-9008-4F28-82D5-2625FEF8C875}" presName="vert0" presStyleCnt="0">
        <dgm:presLayoutVars>
          <dgm:dir/>
          <dgm:animOne val="branch"/>
          <dgm:animLvl val="lvl"/>
        </dgm:presLayoutVars>
      </dgm:prSet>
      <dgm:spPr/>
    </dgm:pt>
    <dgm:pt modelId="{3297A60A-BCF4-4606-B27B-87FD24E48085}" type="pres">
      <dgm:prSet presAssocID="{0D989F68-225D-4730-B7F0-A451C7664E23}" presName="thickLine" presStyleLbl="alignNode1" presStyleIdx="0" presStyleCnt="6"/>
      <dgm:spPr/>
    </dgm:pt>
    <dgm:pt modelId="{4090C4F0-B6C4-4114-B293-09F09BB9FD8E}" type="pres">
      <dgm:prSet presAssocID="{0D989F68-225D-4730-B7F0-A451C7664E23}" presName="horz1" presStyleCnt="0"/>
      <dgm:spPr/>
    </dgm:pt>
    <dgm:pt modelId="{6D1B4937-B8C6-46A0-9986-B7C851CB681A}" type="pres">
      <dgm:prSet presAssocID="{0D989F68-225D-4730-B7F0-A451C7664E23}" presName="tx1" presStyleLbl="revTx" presStyleIdx="0" presStyleCnt="6"/>
      <dgm:spPr/>
    </dgm:pt>
    <dgm:pt modelId="{55222751-030B-45DD-A541-7815CCC7B49E}" type="pres">
      <dgm:prSet presAssocID="{0D989F68-225D-4730-B7F0-A451C7664E23}" presName="vert1" presStyleCnt="0"/>
      <dgm:spPr/>
    </dgm:pt>
    <dgm:pt modelId="{552F4DBA-790D-4B37-8F32-9B5C4E3BF9F7}" type="pres">
      <dgm:prSet presAssocID="{D2309B6F-B07E-4CE9-9CA3-CA490CAD6617}" presName="thickLine" presStyleLbl="alignNode1" presStyleIdx="1" presStyleCnt="6"/>
      <dgm:spPr/>
    </dgm:pt>
    <dgm:pt modelId="{6C7B3A05-1932-441C-8918-19E832490D2B}" type="pres">
      <dgm:prSet presAssocID="{D2309B6F-B07E-4CE9-9CA3-CA490CAD6617}" presName="horz1" presStyleCnt="0"/>
      <dgm:spPr/>
    </dgm:pt>
    <dgm:pt modelId="{E13537F0-919B-4CCF-A9B8-E46331F276C5}" type="pres">
      <dgm:prSet presAssocID="{D2309B6F-B07E-4CE9-9CA3-CA490CAD6617}" presName="tx1" presStyleLbl="revTx" presStyleIdx="1" presStyleCnt="6"/>
      <dgm:spPr/>
    </dgm:pt>
    <dgm:pt modelId="{876060D4-48B2-4B54-9F5D-3BA4E2E55B59}" type="pres">
      <dgm:prSet presAssocID="{D2309B6F-B07E-4CE9-9CA3-CA490CAD6617}" presName="vert1" presStyleCnt="0"/>
      <dgm:spPr/>
    </dgm:pt>
    <dgm:pt modelId="{35055952-3271-49B4-8887-27C5BDB2EB8B}" type="pres">
      <dgm:prSet presAssocID="{84AE3A45-DC7D-415D-903D-D8307D217421}" presName="thickLine" presStyleLbl="alignNode1" presStyleIdx="2" presStyleCnt="6"/>
      <dgm:spPr/>
    </dgm:pt>
    <dgm:pt modelId="{0057D997-B787-4BBF-B0C6-FBEBF11B2B11}" type="pres">
      <dgm:prSet presAssocID="{84AE3A45-DC7D-415D-903D-D8307D217421}" presName="horz1" presStyleCnt="0"/>
      <dgm:spPr/>
    </dgm:pt>
    <dgm:pt modelId="{96649DD7-1257-4023-9C84-71F4F0C24993}" type="pres">
      <dgm:prSet presAssocID="{84AE3A45-DC7D-415D-903D-D8307D217421}" presName="tx1" presStyleLbl="revTx" presStyleIdx="2" presStyleCnt="6"/>
      <dgm:spPr/>
    </dgm:pt>
    <dgm:pt modelId="{1E9FEA9E-08F0-4264-A234-15A27FDF221C}" type="pres">
      <dgm:prSet presAssocID="{84AE3A45-DC7D-415D-903D-D8307D217421}" presName="vert1" presStyleCnt="0"/>
      <dgm:spPr/>
    </dgm:pt>
    <dgm:pt modelId="{E4E54C54-C932-4E8C-9B17-6F1211E82763}" type="pres">
      <dgm:prSet presAssocID="{7818FFCC-15C6-4704-98DA-C897F91E8861}" presName="thickLine" presStyleLbl="alignNode1" presStyleIdx="3" presStyleCnt="6"/>
      <dgm:spPr/>
    </dgm:pt>
    <dgm:pt modelId="{C496D681-4D95-46FE-AB6B-00D472BB719A}" type="pres">
      <dgm:prSet presAssocID="{7818FFCC-15C6-4704-98DA-C897F91E8861}" presName="horz1" presStyleCnt="0"/>
      <dgm:spPr/>
    </dgm:pt>
    <dgm:pt modelId="{42621B7F-B69C-4E96-82C9-BFF96A07755C}" type="pres">
      <dgm:prSet presAssocID="{7818FFCC-15C6-4704-98DA-C897F91E8861}" presName="tx1" presStyleLbl="revTx" presStyleIdx="3" presStyleCnt="6"/>
      <dgm:spPr/>
    </dgm:pt>
    <dgm:pt modelId="{59879BA9-6CBC-4221-B4FE-05DFEE1F7DEF}" type="pres">
      <dgm:prSet presAssocID="{7818FFCC-15C6-4704-98DA-C897F91E8861}" presName="vert1" presStyleCnt="0"/>
      <dgm:spPr/>
    </dgm:pt>
    <dgm:pt modelId="{451FC5E4-925B-4298-AF87-A1060AD0C569}" type="pres">
      <dgm:prSet presAssocID="{6C3799D6-8D36-4F1E-8A07-DFD80DA2D62F}" presName="thickLine" presStyleLbl="alignNode1" presStyleIdx="4" presStyleCnt="6"/>
      <dgm:spPr/>
    </dgm:pt>
    <dgm:pt modelId="{970C57B2-0B8A-4BC2-8720-4A20F8DD3D95}" type="pres">
      <dgm:prSet presAssocID="{6C3799D6-8D36-4F1E-8A07-DFD80DA2D62F}" presName="horz1" presStyleCnt="0"/>
      <dgm:spPr/>
    </dgm:pt>
    <dgm:pt modelId="{7B39E965-CB70-4B93-9E66-88AD71207AD7}" type="pres">
      <dgm:prSet presAssocID="{6C3799D6-8D36-4F1E-8A07-DFD80DA2D62F}" presName="tx1" presStyleLbl="revTx" presStyleIdx="4" presStyleCnt="6"/>
      <dgm:spPr/>
    </dgm:pt>
    <dgm:pt modelId="{608FCB14-7E93-45B0-BEA6-CD9A7686CE41}" type="pres">
      <dgm:prSet presAssocID="{6C3799D6-8D36-4F1E-8A07-DFD80DA2D62F}" presName="vert1" presStyleCnt="0"/>
      <dgm:spPr/>
    </dgm:pt>
    <dgm:pt modelId="{40BC3241-0D1D-4F47-928B-B15055B04520}" type="pres">
      <dgm:prSet presAssocID="{6343AFF0-505A-4585-882B-2968E4D2F8FA}" presName="thickLine" presStyleLbl="alignNode1" presStyleIdx="5" presStyleCnt="6"/>
      <dgm:spPr/>
    </dgm:pt>
    <dgm:pt modelId="{E537E29B-466B-4B09-822C-670C9A6178A0}" type="pres">
      <dgm:prSet presAssocID="{6343AFF0-505A-4585-882B-2968E4D2F8FA}" presName="horz1" presStyleCnt="0"/>
      <dgm:spPr/>
    </dgm:pt>
    <dgm:pt modelId="{4498671B-DA3F-41F7-ABDC-77E65FA4AA93}" type="pres">
      <dgm:prSet presAssocID="{6343AFF0-505A-4585-882B-2968E4D2F8FA}" presName="tx1" presStyleLbl="revTx" presStyleIdx="5" presStyleCnt="6"/>
      <dgm:spPr/>
    </dgm:pt>
    <dgm:pt modelId="{F4702BC9-ADB7-4F46-AB73-FEF573CF8F0C}" type="pres">
      <dgm:prSet presAssocID="{6343AFF0-505A-4585-882B-2968E4D2F8FA}" presName="vert1" presStyleCnt="0"/>
      <dgm:spPr/>
    </dgm:pt>
  </dgm:ptLst>
  <dgm:cxnLst>
    <dgm:cxn modelId="{F5D6A903-100D-48DB-A20D-D4E051654F4A}" type="presOf" srcId="{6343AFF0-505A-4585-882B-2968E4D2F8FA}" destId="{4498671B-DA3F-41F7-ABDC-77E65FA4AA93}" srcOrd="0" destOrd="0" presId="urn:microsoft.com/office/officeart/2008/layout/LinedList"/>
    <dgm:cxn modelId="{210E1726-C245-4046-852A-57DEB488F559}" srcId="{C5DBEBD4-9008-4F28-82D5-2625FEF8C875}" destId="{D2309B6F-B07E-4CE9-9CA3-CA490CAD6617}" srcOrd="1" destOrd="0" parTransId="{B60559A4-CF1D-4DBA-8AE8-96F67ADC99B5}" sibTransId="{B5588165-31CB-4BC8-8FAB-935BB68F5768}"/>
    <dgm:cxn modelId="{C35B9D49-7D70-4164-8AF7-FD17BCAC2B6B}" type="presOf" srcId="{C5DBEBD4-9008-4F28-82D5-2625FEF8C875}" destId="{68707C34-6A8D-4530-A2D0-6E0A83D6DD4A}" srcOrd="0" destOrd="0" presId="urn:microsoft.com/office/officeart/2008/layout/LinedList"/>
    <dgm:cxn modelId="{1E157B4E-DF55-4EE9-BABB-BD3AE895B9C1}" srcId="{C5DBEBD4-9008-4F28-82D5-2625FEF8C875}" destId="{6C3799D6-8D36-4F1E-8A07-DFD80DA2D62F}" srcOrd="4" destOrd="0" parTransId="{6AC22746-6501-46F1-86BA-DF6F04FFEF2E}" sibTransId="{BEC9A509-BC84-45E9-93E6-F613418E0D09}"/>
    <dgm:cxn modelId="{8D735859-5ED4-4B4F-A260-4E09FC501764}" srcId="{C5DBEBD4-9008-4F28-82D5-2625FEF8C875}" destId="{6343AFF0-505A-4585-882B-2968E4D2F8FA}" srcOrd="5" destOrd="0" parTransId="{73B3E7D1-2F4B-459A-AE06-E8BFEF2C2DDC}" sibTransId="{7F24C2F3-0DEC-41C6-9642-2FC6DC644877}"/>
    <dgm:cxn modelId="{45CC2F7A-CFFD-46E0-8A8C-6303CD8E286B}" type="presOf" srcId="{84AE3A45-DC7D-415D-903D-D8307D217421}" destId="{96649DD7-1257-4023-9C84-71F4F0C24993}" srcOrd="0" destOrd="0" presId="urn:microsoft.com/office/officeart/2008/layout/LinedList"/>
    <dgm:cxn modelId="{F5DA0A98-2E89-45B1-A60E-7497F659DE32}" type="presOf" srcId="{D2309B6F-B07E-4CE9-9CA3-CA490CAD6617}" destId="{E13537F0-919B-4CCF-A9B8-E46331F276C5}" srcOrd="0" destOrd="0" presId="urn:microsoft.com/office/officeart/2008/layout/LinedList"/>
    <dgm:cxn modelId="{39F6FDA3-B0D5-4930-BFD5-74203E7E25CB}" srcId="{C5DBEBD4-9008-4F28-82D5-2625FEF8C875}" destId="{84AE3A45-DC7D-415D-903D-D8307D217421}" srcOrd="2" destOrd="0" parTransId="{EE1604EC-D9EE-4FBE-BCB5-AD87B916327F}" sibTransId="{23146205-E302-4108-8BD5-699E10E696AA}"/>
    <dgm:cxn modelId="{F041C8AC-EA47-4C3D-8B42-5B635CA0D55E}" type="presOf" srcId="{6C3799D6-8D36-4F1E-8A07-DFD80DA2D62F}" destId="{7B39E965-CB70-4B93-9E66-88AD71207AD7}" srcOrd="0" destOrd="0" presId="urn:microsoft.com/office/officeart/2008/layout/LinedList"/>
    <dgm:cxn modelId="{ED30F8B9-9A88-4B36-8C1A-D60FBCF2F995}" srcId="{C5DBEBD4-9008-4F28-82D5-2625FEF8C875}" destId="{7818FFCC-15C6-4704-98DA-C897F91E8861}" srcOrd="3" destOrd="0" parTransId="{6353CA36-5204-431E-AB9F-0A5500879A11}" sibTransId="{4A7CB471-CBE4-4776-8D15-0105BCD2B1FE}"/>
    <dgm:cxn modelId="{78ECCCC2-95EA-4ACD-825A-861532F45A04}" type="presOf" srcId="{0D989F68-225D-4730-B7F0-A451C7664E23}" destId="{6D1B4937-B8C6-46A0-9986-B7C851CB681A}" srcOrd="0" destOrd="0" presId="urn:microsoft.com/office/officeart/2008/layout/LinedList"/>
    <dgm:cxn modelId="{AA9AC6CC-8B41-4C20-B12D-0C53BEC3592C}" type="presOf" srcId="{7818FFCC-15C6-4704-98DA-C897F91E8861}" destId="{42621B7F-B69C-4E96-82C9-BFF96A07755C}" srcOrd="0" destOrd="0" presId="urn:microsoft.com/office/officeart/2008/layout/LinedList"/>
    <dgm:cxn modelId="{A571A6E0-636F-495E-977C-56FA5453A232}" srcId="{C5DBEBD4-9008-4F28-82D5-2625FEF8C875}" destId="{0D989F68-225D-4730-B7F0-A451C7664E23}" srcOrd="0" destOrd="0" parTransId="{E5B957E0-016F-4CB3-BE3F-BCCB574AA7D3}" sibTransId="{F941EA23-35E9-438A-BC34-2A4F7CD03F96}"/>
    <dgm:cxn modelId="{29075E90-2BF1-4A7A-9236-E75A833F3555}" type="presParOf" srcId="{68707C34-6A8D-4530-A2D0-6E0A83D6DD4A}" destId="{3297A60A-BCF4-4606-B27B-87FD24E48085}" srcOrd="0" destOrd="0" presId="urn:microsoft.com/office/officeart/2008/layout/LinedList"/>
    <dgm:cxn modelId="{DB759CD5-C55D-4D34-BC8D-9FF78D4DCA22}" type="presParOf" srcId="{68707C34-6A8D-4530-A2D0-6E0A83D6DD4A}" destId="{4090C4F0-B6C4-4114-B293-09F09BB9FD8E}" srcOrd="1" destOrd="0" presId="urn:microsoft.com/office/officeart/2008/layout/LinedList"/>
    <dgm:cxn modelId="{334D77F2-1FBB-4B2B-8BC2-A242DCE7D4E2}" type="presParOf" srcId="{4090C4F0-B6C4-4114-B293-09F09BB9FD8E}" destId="{6D1B4937-B8C6-46A0-9986-B7C851CB681A}" srcOrd="0" destOrd="0" presId="urn:microsoft.com/office/officeart/2008/layout/LinedList"/>
    <dgm:cxn modelId="{5FEE4C8E-5744-45D2-BD3E-7E3170396E23}" type="presParOf" srcId="{4090C4F0-B6C4-4114-B293-09F09BB9FD8E}" destId="{55222751-030B-45DD-A541-7815CCC7B49E}" srcOrd="1" destOrd="0" presId="urn:microsoft.com/office/officeart/2008/layout/LinedList"/>
    <dgm:cxn modelId="{E34682BB-A231-47B8-ABDC-F9678FFDC282}" type="presParOf" srcId="{68707C34-6A8D-4530-A2D0-6E0A83D6DD4A}" destId="{552F4DBA-790D-4B37-8F32-9B5C4E3BF9F7}" srcOrd="2" destOrd="0" presId="urn:microsoft.com/office/officeart/2008/layout/LinedList"/>
    <dgm:cxn modelId="{FC7C05FA-696D-4E04-84B1-D7C00B05A60C}" type="presParOf" srcId="{68707C34-6A8D-4530-A2D0-6E0A83D6DD4A}" destId="{6C7B3A05-1932-441C-8918-19E832490D2B}" srcOrd="3" destOrd="0" presId="urn:microsoft.com/office/officeart/2008/layout/LinedList"/>
    <dgm:cxn modelId="{484836D1-C7CC-4929-A767-6C9E6816DEFF}" type="presParOf" srcId="{6C7B3A05-1932-441C-8918-19E832490D2B}" destId="{E13537F0-919B-4CCF-A9B8-E46331F276C5}" srcOrd="0" destOrd="0" presId="urn:microsoft.com/office/officeart/2008/layout/LinedList"/>
    <dgm:cxn modelId="{82B1AD6A-B6D2-4738-872B-412F86FF33BA}" type="presParOf" srcId="{6C7B3A05-1932-441C-8918-19E832490D2B}" destId="{876060D4-48B2-4B54-9F5D-3BA4E2E55B59}" srcOrd="1" destOrd="0" presId="urn:microsoft.com/office/officeart/2008/layout/LinedList"/>
    <dgm:cxn modelId="{AE6E69D7-8CB7-4D89-B89B-0F87A6C832B2}" type="presParOf" srcId="{68707C34-6A8D-4530-A2D0-6E0A83D6DD4A}" destId="{35055952-3271-49B4-8887-27C5BDB2EB8B}" srcOrd="4" destOrd="0" presId="urn:microsoft.com/office/officeart/2008/layout/LinedList"/>
    <dgm:cxn modelId="{2C512034-0491-469E-B603-6205F1752EFB}" type="presParOf" srcId="{68707C34-6A8D-4530-A2D0-6E0A83D6DD4A}" destId="{0057D997-B787-4BBF-B0C6-FBEBF11B2B11}" srcOrd="5" destOrd="0" presId="urn:microsoft.com/office/officeart/2008/layout/LinedList"/>
    <dgm:cxn modelId="{8ECE559B-A311-4799-A79D-E1D475CBAB72}" type="presParOf" srcId="{0057D997-B787-4BBF-B0C6-FBEBF11B2B11}" destId="{96649DD7-1257-4023-9C84-71F4F0C24993}" srcOrd="0" destOrd="0" presId="urn:microsoft.com/office/officeart/2008/layout/LinedList"/>
    <dgm:cxn modelId="{87E5654D-1EFC-4198-9627-6893594421E5}" type="presParOf" srcId="{0057D997-B787-4BBF-B0C6-FBEBF11B2B11}" destId="{1E9FEA9E-08F0-4264-A234-15A27FDF221C}" srcOrd="1" destOrd="0" presId="urn:microsoft.com/office/officeart/2008/layout/LinedList"/>
    <dgm:cxn modelId="{815BE762-AF0F-48E1-ADD2-E13789A15E15}" type="presParOf" srcId="{68707C34-6A8D-4530-A2D0-6E0A83D6DD4A}" destId="{E4E54C54-C932-4E8C-9B17-6F1211E82763}" srcOrd="6" destOrd="0" presId="urn:microsoft.com/office/officeart/2008/layout/LinedList"/>
    <dgm:cxn modelId="{5152AC82-44B2-40BE-A478-F71A6FFB255F}" type="presParOf" srcId="{68707C34-6A8D-4530-A2D0-6E0A83D6DD4A}" destId="{C496D681-4D95-46FE-AB6B-00D472BB719A}" srcOrd="7" destOrd="0" presId="urn:microsoft.com/office/officeart/2008/layout/LinedList"/>
    <dgm:cxn modelId="{D0B8DB8D-2D8D-4854-B4FD-DBD2ED00C67D}" type="presParOf" srcId="{C496D681-4D95-46FE-AB6B-00D472BB719A}" destId="{42621B7F-B69C-4E96-82C9-BFF96A07755C}" srcOrd="0" destOrd="0" presId="urn:microsoft.com/office/officeart/2008/layout/LinedList"/>
    <dgm:cxn modelId="{BAF41CAC-CD4B-4405-A8AF-6EF8E3FE9C46}" type="presParOf" srcId="{C496D681-4D95-46FE-AB6B-00D472BB719A}" destId="{59879BA9-6CBC-4221-B4FE-05DFEE1F7DEF}" srcOrd="1" destOrd="0" presId="urn:microsoft.com/office/officeart/2008/layout/LinedList"/>
    <dgm:cxn modelId="{576FE06F-C071-4166-995C-3AF664F4940F}" type="presParOf" srcId="{68707C34-6A8D-4530-A2D0-6E0A83D6DD4A}" destId="{451FC5E4-925B-4298-AF87-A1060AD0C569}" srcOrd="8" destOrd="0" presId="urn:microsoft.com/office/officeart/2008/layout/LinedList"/>
    <dgm:cxn modelId="{1FA18A45-A9DD-49BA-8A16-AD40C861DE2D}" type="presParOf" srcId="{68707C34-6A8D-4530-A2D0-6E0A83D6DD4A}" destId="{970C57B2-0B8A-4BC2-8720-4A20F8DD3D95}" srcOrd="9" destOrd="0" presId="urn:microsoft.com/office/officeart/2008/layout/LinedList"/>
    <dgm:cxn modelId="{39EBD419-CBFA-42A7-B4A1-447389A7D52D}" type="presParOf" srcId="{970C57B2-0B8A-4BC2-8720-4A20F8DD3D95}" destId="{7B39E965-CB70-4B93-9E66-88AD71207AD7}" srcOrd="0" destOrd="0" presId="urn:microsoft.com/office/officeart/2008/layout/LinedList"/>
    <dgm:cxn modelId="{9C3CF7DA-9183-463F-AE7D-79259B603B38}" type="presParOf" srcId="{970C57B2-0B8A-4BC2-8720-4A20F8DD3D95}" destId="{608FCB14-7E93-45B0-BEA6-CD9A7686CE41}" srcOrd="1" destOrd="0" presId="urn:microsoft.com/office/officeart/2008/layout/LinedList"/>
    <dgm:cxn modelId="{B58FEDBE-C165-4381-AB14-217EAB376136}" type="presParOf" srcId="{68707C34-6A8D-4530-A2D0-6E0A83D6DD4A}" destId="{40BC3241-0D1D-4F47-928B-B15055B04520}" srcOrd="10" destOrd="0" presId="urn:microsoft.com/office/officeart/2008/layout/LinedList"/>
    <dgm:cxn modelId="{D460D745-2EED-4EBA-8A38-F0C48A618849}" type="presParOf" srcId="{68707C34-6A8D-4530-A2D0-6E0A83D6DD4A}" destId="{E537E29B-466B-4B09-822C-670C9A6178A0}" srcOrd="11" destOrd="0" presId="urn:microsoft.com/office/officeart/2008/layout/LinedList"/>
    <dgm:cxn modelId="{B6A259A6-A3D4-4C8B-B6ED-18703C0CAD53}" type="presParOf" srcId="{E537E29B-466B-4B09-822C-670C9A6178A0}" destId="{4498671B-DA3F-41F7-ABDC-77E65FA4AA93}" srcOrd="0" destOrd="0" presId="urn:microsoft.com/office/officeart/2008/layout/LinedList"/>
    <dgm:cxn modelId="{349349E6-EF0C-47E8-B126-647DE806D418}" type="presParOf" srcId="{E537E29B-466B-4B09-822C-670C9A6178A0}" destId="{F4702BC9-ADB7-4F46-AB73-FEF573CF8F0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851F-648D-4872-B067-47863D899815}">
      <dsp:nvSpPr>
        <dsp:cNvPr id="0" name=""/>
        <dsp:cNvSpPr/>
      </dsp:nvSpPr>
      <dsp:spPr>
        <a:xfrm>
          <a:off x="3141" y="1007513"/>
          <a:ext cx="2243151" cy="14244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F93722-3EBA-43A2-898D-C9D37C2D888B}">
      <dsp:nvSpPr>
        <dsp:cNvPr id="0" name=""/>
        <dsp:cNvSpPr/>
      </dsp:nvSpPr>
      <dsp:spPr>
        <a:xfrm>
          <a:off x="252380" y="1244290"/>
          <a:ext cx="2243151" cy="142440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Introduction to the Business Case for Change</a:t>
          </a:r>
        </a:p>
      </dsp:txBody>
      <dsp:txXfrm>
        <a:off x="294099" y="1286009"/>
        <a:ext cx="2159713" cy="1340963"/>
      </dsp:txXfrm>
    </dsp:sp>
    <dsp:sp modelId="{BEDB1CC8-14EA-4CB4-B6E8-FEA277EE0976}">
      <dsp:nvSpPr>
        <dsp:cNvPr id="0" name=""/>
        <dsp:cNvSpPr/>
      </dsp:nvSpPr>
      <dsp:spPr>
        <a:xfrm>
          <a:off x="2744771" y="1007513"/>
          <a:ext cx="2243151" cy="14244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519C44-341E-40E0-8612-6CD272B61226}">
      <dsp:nvSpPr>
        <dsp:cNvPr id="0" name=""/>
        <dsp:cNvSpPr/>
      </dsp:nvSpPr>
      <dsp:spPr>
        <a:xfrm>
          <a:off x="2994010" y="1244290"/>
          <a:ext cx="2243151" cy="142440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The Need for Change: Rising Cost of Prescription Drugs</a:t>
          </a:r>
        </a:p>
      </dsp:txBody>
      <dsp:txXfrm>
        <a:off x="3035729" y="1286009"/>
        <a:ext cx="2159713" cy="1340963"/>
      </dsp:txXfrm>
    </dsp:sp>
    <dsp:sp modelId="{48FE51FF-1EA7-428D-9F12-4E06279634CC}">
      <dsp:nvSpPr>
        <dsp:cNvPr id="0" name=""/>
        <dsp:cNvSpPr/>
      </dsp:nvSpPr>
      <dsp:spPr>
        <a:xfrm>
          <a:off x="5486401" y="1007513"/>
          <a:ext cx="2243151" cy="14244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3C30A7-D579-43FB-8B6B-3BA1A8E7CE5A}">
      <dsp:nvSpPr>
        <dsp:cNvPr id="0" name=""/>
        <dsp:cNvSpPr/>
      </dsp:nvSpPr>
      <dsp:spPr>
        <a:xfrm>
          <a:off x="5735640" y="1244290"/>
          <a:ext cx="2243151" cy="142440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Proposed Solutions</a:t>
          </a:r>
        </a:p>
      </dsp:txBody>
      <dsp:txXfrm>
        <a:off x="5777359" y="1286009"/>
        <a:ext cx="2159713" cy="1340963"/>
      </dsp:txXfrm>
    </dsp:sp>
    <dsp:sp modelId="{44911091-1DDE-4856-9CC2-8F8712FD20DE}">
      <dsp:nvSpPr>
        <dsp:cNvPr id="0" name=""/>
        <dsp:cNvSpPr/>
      </dsp:nvSpPr>
      <dsp:spPr>
        <a:xfrm>
          <a:off x="8228030" y="1007513"/>
          <a:ext cx="2243151" cy="14244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B8D252-D6AC-4270-8715-61B84F7F0120}">
      <dsp:nvSpPr>
        <dsp:cNvPr id="0" name=""/>
        <dsp:cNvSpPr/>
      </dsp:nvSpPr>
      <dsp:spPr>
        <a:xfrm>
          <a:off x="8477269" y="1244290"/>
          <a:ext cx="2243151" cy="142440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Benefits of Addressing the Issue</a:t>
          </a:r>
        </a:p>
      </dsp:txBody>
      <dsp:txXfrm>
        <a:off x="8518988" y="1286009"/>
        <a:ext cx="2159713" cy="13409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7F4ACB-0FAE-4254-B28D-72C15BBF12F5}">
      <dsp:nvSpPr>
        <dsp:cNvPr id="0" name=""/>
        <dsp:cNvSpPr/>
      </dsp:nvSpPr>
      <dsp:spPr>
        <a:xfrm>
          <a:off x="0" y="672378"/>
          <a:ext cx="10723563" cy="71954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Data-Driven Approach to Address Prescription Drug Costs</a:t>
          </a:r>
        </a:p>
      </dsp:txBody>
      <dsp:txXfrm>
        <a:off x="35125" y="707503"/>
        <a:ext cx="10653313" cy="649299"/>
      </dsp:txXfrm>
    </dsp:sp>
    <dsp:sp modelId="{5DFA3673-D8BE-4483-A660-108B7BB6717F}">
      <dsp:nvSpPr>
        <dsp:cNvPr id="0" name=""/>
        <dsp:cNvSpPr/>
      </dsp:nvSpPr>
      <dsp:spPr>
        <a:xfrm>
          <a:off x="0" y="1478328"/>
          <a:ext cx="10723563" cy="71954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Strategies for Cost Savings</a:t>
          </a:r>
        </a:p>
      </dsp:txBody>
      <dsp:txXfrm>
        <a:off x="35125" y="1513453"/>
        <a:ext cx="10653313" cy="649299"/>
      </dsp:txXfrm>
    </dsp:sp>
    <dsp:sp modelId="{6BD09CEC-BA84-46FD-925E-822FDE0293B5}">
      <dsp:nvSpPr>
        <dsp:cNvPr id="0" name=""/>
        <dsp:cNvSpPr/>
      </dsp:nvSpPr>
      <dsp:spPr>
        <a:xfrm>
          <a:off x="0" y="2284278"/>
          <a:ext cx="10723563" cy="719549"/>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Mitigating Risks to Financial Security</a:t>
          </a:r>
        </a:p>
      </dsp:txBody>
      <dsp:txXfrm>
        <a:off x="35125" y="2319403"/>
        <a:ext cx="10653313" cy="6492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A2B61-2760-4CF1-922A-A2EB2670012D}">
      <dsp:nvSpPr>
        <dsp:cNvPr id="0" name=""/>
        <dsp:cNvSpPr/>
      </dsp:nvSpPr>
      <dsp:spPr>
        <a:xfrm>
          <a:off x="1309" y="136791"/>
          <a:ext cx="4594690" cy="29176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480559-3D67-40B4-B408-BA10BDCE0F25}">
      <dsp:nvSpPr>
        <dsp:cNvPr id="0" name=""/>
        <dsp:cNvSpPr/>
      </dsp:nvSpPr>
      <dsp:spPr>
        <a:xfrm>
          <a:off x="511830" y="621786"/>
          <a:ext cx="4594690" cy="291762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en-US" sz="4500" kern="1200"/>
            <a:t>Contingency Fund for Financial Buffer</a:t>
          </a:r>
        </a:p>
      </dsp:txBody>
      <dsp:txXfrm>
        <a:off x="597284" y="707240"/>
        <a:ext cx="4423782" cy="2746720"/>
      </dsp:txXfrm>
    </dsp:sp>
    <dsp:sp modelId="{23D1E835-57D1-46A3-890C-AD36FA01830F}">
      <dsp:nvSpPr>
        <dsp:cNvPr id="0" name=""/>
        <dsp:cNvSpPr/>
      </dsp:nvSpPr>
      <dsp:spPr>
        <a:xfrm>
          <a:off x="5617042" y="136791"/>
          <a:ext cx="4594690" cy="29176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7938C3B-36C3-48FA-95D2-255B9D26E4E2}">
      <dsp:nvSpPr>
        <dsp:cNvPr id="0" name=""/>
        <dsp:cNvSpPr/>
      </dsp:nvSpPr>
      <dsp:spPr>
        <a:xfrm>
          <a:off x="6127563" y="621786"/>
          <a:ext cx="4594690" cy="291762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en-US" sz="4500" kern="1200"/>
            <a:t>Education and Awareness Programs</a:t>
          </a:r>
        </a:p>
      </dsp:txBody>
      <dsp:txXfrm>
        <a:off x="6213017" y="707240"/>
        <a:ext cx="4423782" cy="27467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047E55-8C1F-41EB-9B23-A04318F35A52}">
      <dsp:nvSpPr>
        <dsp:cNvPr id="0" name=""/>
        <dsp:cNvSpPr/>
      </dsp:nvSpPr>
      <dsp:spPr>
        <a:xfrm>
          <a:off x="144424" y="901302"/>
          <a:ext cx="904502" cy="90450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978E6C-6AE9-467D-97E9-243B01E51264}">
      <dsp:nvSpPr>
        <dsp:cNvPr id="0" name=""/>
        <dsp:cNvSpPr/>
      </dsp:nvSpPr>
      <dsp:spPr>
        <a:xfrm>
          <a:off x="334369" y="1091248"/>
          <a:ext cx="524611" cy="52461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423ABA-DD52-4924-B704-AD2D1E594CEF}">
      <dsp:nvSpPr>
        <dsp:cNvPr id="0" name=""/>
        <dsp:cNvSpPr/>
      </dsp:nvSpPr>
      <dsp:spPr>
        <a:xfrm>
          <a:off x="1242748" y="901302"/>
          <a:ext cx="2132041" cy="904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Equity and Cultural Sensitivity</a:t>
          </a:r>
        </a:p>
      </dsp:txBody>
      <dsp:txXfrm>
        <a:off x="1242748" y="901302"/>
        <a:ext cx="2132041" cy="904502"/>
      </dsp:txXfrm>
    </dsp:sp>
    <dsp:sp modelId="{E44BBA9B-6FE4-4F55-9A04-8EB043340B79}">
      <dsp:nvSpPr>
        <dsp:cNvPr id="0" name=""/>
        <dsp:cNvSpPr/>
      </dsp:nvSpPr>
      <dsp:spPr>
        <a:xfrm>
          <a:off x="3746282" y="901302"/>
          <a:ext cx="904502" cy="90450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93D42F-AD23-4DDD-BB54-B1E3B1F9987B}">
      <dsp:nvSpPr>
        <dsp:cNvPr id="0" name=""/>
        <dsp:cNvSpPr/>
      </dsp:nvSpPr>
      <dsp:spPr>
        <a:xfrm>
          <a:off x="3936228" y="1091248"/>
          <a:ext cx="524611" cy="52461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440B3C-3AEA-47AE-A295-71764DCDABBE}">
      <dsp:nvSpPr>
        <dsp:cNvPr id="0" name=""/>
        <dsp:cNvSpPr/>
      </dsp:nvSpPr>
      <dsp:spPr>
        <a:xfrm>
          <a:off x="4844607" y="901302"/>
          <a:ext cx="2132041" cy="904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Cultural Competency</a:t>
          </a:r>
        </a:p>
      </dsp:txBody>
      <dsp:txXfrm>
        <a:off x="4844607" y="901302"/>
        <a:ext cx="2132041" cy="904502"/>
      </dsp:txXfrm>
    </dsp:sp>
    <dsp:sp modelId="{536FB809-2FEB-4AE6-A7FA-76128B8EEFEB}">
      <dsp:nvSpPr>
        <dsp:cNvPr id="0" name=""/>
        <dsp:cNvSpPr/>
      </dsp:nvSpPr>
      <dsp:spPr>
        <a:xfrm>
          <a:off x="7348141" y="901302"/>
          <a:ext cx="904502" cy="90450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9502B2-A98E-48D7-8BFB-182DD1DB5EA5}">
      <dsp:nvSpPr>
        <dsp:cNvPr id="0" name=""/>
        <dsp:cNvSpPr/>
      </dsp:nvSpPr>
      <dsp:spPr>
        <a:xfrm>
          <a:off x="7538086" y="1091248"/>
          <a:ext cx="524611" cy="52461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E8F13D-6AA0-4552-B7AA-4C9F1194B444}">
      <dsp:nvSpPr>
        <dsp:cNvPr id="0" name=""/>
        <dsp:cNvSpPr/>
      </dsp:nvSpPr>
      <dsp:spPr>
        <a:xfrm>
          <a:off x="8446466" y="901302"/>
          <a:ext cx="2132041" cy="904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Ethical Considerations</a:t>
          </a:r>
        </a:p>
      </dsp:txBody>
      <dsp:txXfrm>
        <a:off x="8446466" y="901302"/>
        <a:ext cx="2132041" cy="904502"/>
      </dsp:txXfrm>
    </dsp:sp>
    <dsp:sp modelId="{8A6B0B29-7386-479E-9C35-532F19329702}">
      <dsp:nvSpPr>
        <dsp:cNvPr id="0" name=""/>
        <dsp:cNvSpPr/>
      </dsp:nvSpPr>
      <dsp:spPr>
        <a:xfrm>
          <a:off x="144424" y="2545532"/>
          <a:ext cx="904502" cy="90450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F20CC9-3DEE-4E38-AD19-84F7095235EF}">
      <dsp:nvSpPr>
        <dsp:cNvPr id="0" name=""/>
        <dsp:cNvSpPr/>
      </dsp:nvSpPr>
      <dsp:spPr>
        <a:xfrm>
          <a:off x="334369" y="2735478"/>
          <a:ext cx="524611" cy="52461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A12BFF-3AFE-4B58-9124-71C3D71A392A}">
      <dsp:nvSpPr>
        <dsp:cNvPr id="0" name=""/>
        <dsp:cNvSpPr/>
      </dsp:nvSpPr>
      <dsp:spPr>
        <a:xfrm>
          <a:off x="1242748" y="2545532"/>
          <a:ext cx="2132041" cy="904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Tiered Pricing Structure</a:t>
          </a:r>
        </a:p>
      </dsp:txBody>
      <dsp:txXfrm>
        <a:off x="1242748" y="2545532"/>
        <a:ext cx="2132041" cy="904502"/>
      </dsp:txXfrm>
    </dsp:sp>
    <dsp:sp modelId="{F31BA1F6-0CA4-4D01-AE32-D000D36757F6}">
      <dsp:nvSpPr>
        <dsp:cNvPr id="0" name=""/>
        <dsp:cNvSpPr/>
      </dsp:nvSpPr>
      <dsp:spPr>
        <a:xfrm>
          <a:off x="3746282" y="2545532"/>
          <a:ext cx="904502" cy="90450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9A235E1-DCAA-49A0-BB47-A62E4A7EFE8B}">
      <dsp:nvSpPr>
        <dsp:cNvPr id="0" name=""/>
        <dsp:cNvSpPr/>
      </dsp:nvSpPr>
      <dsp:spPr>
        <a:xfrm>
          <a:off x="3936228" y="2735478"/>
          <a:ext cx="524611" cy="52461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433308-D3B2-4730-BA11-6360EE19477C}">
      <dsp:nvSpPr>
        <dsp:cNvPr id="0" name=""/>
        <dsp:cNvSpPr/>
      </dsp:nvSpPr>
      <dsp:spPr>
        <a:xfrm>
          <a:off x="4844607" y="2545532"/>
          <a:ext cx="2132041" cy="904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Eliminating Disparities</a:t>
          </a:r>
        </a:p>
      </dsp:txBody>
      <dsp:txXfrm>
        <a:off x="4844607" y="2545532"/>
        <a:ext cx="2132041" cy="9045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71134C-0ED4-4854-90A2-20F26730A6F0}">
      <dsp:nvSpPr>
        <dsp:cNvPr id="0" name=""/>
        <dsp:cNvSpPr/>
      </dsp:nvSpPr>
      <dsp:spPr>
        <a:xfrm>
          <a:off x="0" y="0"/>
          <a:ext cx="1072356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8AE42A-C639-468F-959C-440D482707B3}">
      <dsp:nvSpPr>
        <dsp:cNvPr id="0" name=""/>
        <dsp:cNvSpPr/>
      </dsp:nvSpPr>
      <dsp:spPr>
        <a:xfrm>
          <a:off x="0" y="0"/>
          <a:ext cx="10723563" cy="9190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Overview of the comprehensive strategy to address rising prescription drug costs</a:t>
          </a:r>
        </a:p>
      </dsp:txBody>
      <dsp:txXfrm>
        <a:off x="0" y="0"/>
        <a:ext cx="10723563" cy="919051"/>
      </dsp:txXfrm>
    </dsp:sp>
    <dsp:sp modelId="{E040CC65-D0EA-4B7F-99A4-C631C801DAD3}">
      <dsp:nvSpPr>
        <dsp:cNvPr id="0" name=""/>
        <dsp:cNvSpPr/>
      </dsp:nvSpPr>
      <dsp:spPr>
        <a:xfrm>
          <a:off x="0" y="919051"/>
          <a:ext cx="10723563" cy="0"/>
        </a:xfrm>
        <a:prstGeom prst="line">
          <a:avLst/>
        </a:prstGeom>
        <a:solidFill>
          <a:schemeClr val="accent2">
            <a:hueOff val="-509569"/>
            <a:satOff val="-41"/>
            <a:lumOff val="-1045"/>
            <a:alphaOff val="0"/>
          </a:schemeClr>
        </a:solidFill>
        <a:ln w="12700" cap="flat" cmpd="sng" algn="ctr">
          <a:solidFill>
            <a:schemeClr val="accent2">
              <a:hueOff val="-509569"/>
              <a:satOff val="-41"/>
              <a:lumOff val="-104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CAFE842-BDEC-43CC-B101-7F4C26654F3A}">
      <dsp:nvSpPr>
        <dsp:cNvPr id="0" name=""/>
        <dsp:cNvSpPr/>
      </dsp:nvSpPr>
      <dsp:spPr>
        <a:xfrm>
          <a:off x="0" y="919051"/>
          <a:ext cx="10723563" cy="9190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Highlighting the proposed solutions</a:t>
          </a:r>
        </a:p>
      </dsp:txBody>
      <dsp:txXfrm>
        <a:off x="0" y="919051"/>
        <a:ext cx="10723563" cy="919051"/>
      </dsp:txXfrm>
    </dsp:sp>
    <dsp:sp modelId="{81458DBF-CBEB-4B58-BD6F-EFD7BCBC7EBF}">
      <dsp:nvSpPr>
        <dsp:cNvPr id="0" name=""/>
        <dsp:cNvSpPr/>
      </dsp:nvSpPr>
      <dsp:spPr>
        <a:xfrm>
          <a:off x="0" y="1838103"/>
          <a:ext cx="10723563" cy="0"/>
        </a:xfrm>
        <a:prstGeom prst="line">
          <a:avLst/>
        </a:prstGeom>
        <a:solidFill>
          <a:schemeClr val="accent2">
            <a:hueOff val="-1019137"/>
            <a:satOff val="-83"/>
            <a:lumOff val="-2091"/>
            <a:alphaOff val="0"/>
          </a:schemeClr>
        </a:solidFill>
        <a:ln w="12700" cap="flat" cmpd="sng" algn="ctr">
          <a:solidFill>
            <a:schemeClr val="accent2">
              <a:hueOff val="-1019137"/>
              <a:satOff val="-83"/>
              <a:lumOff val="-209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C0F6AE-08E4-4421-98C3-EC22410C6C26}">
      <dsp:nvSpPr>
        <dsp:cNvPr id="0" name=""/>
        <dsp:cNvSpPr/>
      </dsp:nvSpPr>
      <dsp:spPr>
        <a:xfrm>
          <a:off x="0" y="1838103"/>
          <a:ext cx="10723563" cy="9190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Discussing the commitment to cultural sensitivity and ethical principles</a:t>
          </a:r>
        </a:p>
      </dsp:txBody>
      <dsp:txXfrm>
        <a:off x="0" y="1838103"/>
        <a:ext cx="10723563" cy="919051"/>
      </dsp:txXfrm>
    </dsp:sp>
    <dsp:sp modelId="{F34228C9-281C-4CFA-B9DB-72B1733E7E7E}">
      <dsp:nvSpPr>
        <dsp:cNvPr id="0" name=""/>
        <dsp:cNvSpPr/>
      </dsp:nvSpPr>
      <dsp:spPr>
        <a:xfrm>
          <a:off x="0" y="2757154"/>
          <a:ext cx="10723563" cy="0"/>
        </a:xfrm>
        <a:prstGeom prst="line">
          <a:avLst/>
        </a:prstGeom>
        <a:solidFill>
          <a:schemeClr val="accent2">
            <a:hueOff val="-1528705"/>
            <a:satOff val="-124"/>
            <a:lumOff val="-3136"/>
            <a:alphaOff val="0"/>
          </a:schemeClr>
        </a:solidFill>
        <a:ln w="12700" cap="flat" cmpd="sng" algn="ctr">
          <a:solidFill>
            <a:schemeClr val="accent2">
              <a:hueOff val="-1528705"/>
              <a:satOff val="-124"/>
              <a:lumOff val="-313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7528B7-0721-4506-AA60-E368DBA5BBCF}">
      <dsp:nvSpPr>
        <dsp:cNvPr id="0" name=""/>
        <dsp:cNvSpPr/>
      </dsp:nvSpPr>
      <dsp:spPr>
        <a:xfrm>
          <a:off x="0" y="2757154"/>
          <a:ext cx="10723563" cy="9190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Emphasizing the overall goal of enhancing the well-being of all community members</a:t>
          </a:r>
        </a:p>
      </dsp:txBody>
      <dsp:txXfrm>
        <a:off x="0" y="2757154"/>
        <a:ext cx="10723563" cy="91905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97A60A-BCF4-4606-B27B-87FD24E48085}">
      <dsp:nvSpPr>
        <dsp:cNvPr id="0" name=""/>
        <dsp:cNvSpPr/>
      </dsp:nvSpPr>
      <dsp:spPr>
        <a:xfrm>
          <a:off x="0" y="2958"/>
          <a:ext cx="683111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1B4937-B8C6-46A0-9986-B7C851CB681A}">
      <dsp:nvSpPr>
        <dsp:cNvPr id="0" name=""/>
        <dsp:cNvSpPr/>
      </dsp:nvSpPr>
      <dsp:spPr>
        <a:xfrm>
          <a:off x="0" y="2958"/>
          <a:ext cx="6831118" cy="10089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Daniel, H., &amp; Bornstein, S. S. (2019). Policy recommendations for pharmacy benefit managers to stem the escalating costs of prescription drugs: A position paper from the American college of physicians. Annals of Internal Medicine, 171(11), 823. </a:t>
          </a:r>
          <a:r>
            <a:rPr lang="en-US" sz="1500" kern="1200">
              <a:hlinkClick xmlns:r="http://schemas.openxmlformats.org/officeDocument/2006/relationships" r:id="rId1"/>
            </a:rPr>
            <a:t>https://doi.org/10.7326/m19-0035</a:t>
          </a:r>
          <a:r>
            <a:rPr lang="en-US" sz="1500" kern="1200"/>
            <a:t>  </a:t>
          </a:r>
        </a:p>
      </dsp:txBody>
      <dsp:txXfrm>
        <a:off x="0" y="2958"/>
        <a:ext cx="6831118" cy="1008997"/>
      </dsp:txXfrm>
    </dsp:sp>
    <dsp:sp modelId="{552F4DBA-790D-4B37-8F32-9B5C4E3BF9F7}">
      <dsp:nvSpPr>
        <dsp:cNvPr id="0" name=""/>
        <dsp:cNvSpPr/>
      </dsp:nvSpPr>
      <dsp:spPr>
        <a:xfrm>
          <a:off x="0" y="1011956"/>
          <a:ext cx="6831118" cy="0"/>
        </a:xfrm>
        <a:prstGeom prst="line">
          <a:avLst/>
        </a:prstGeom>
        <a:solidFill>
          <a:schemeClr val="accent2">
            <a:hueOff val="-305741"/>
            <a:satOff val="-25"/>
            <a:lumOff val="-627"/>
            <a:alphaOff val="0"/>
          </a:schemeClr>
        </a:solidFill>
        <a:ln w="12700" cap="flat" cmpd="sng" algn="ctr">
          <a:solidFill>
            <a:schemeClr val="accent2">
              <a:hueOff val="-305741"/>
              <a:satOff val="-25"/>
              <a:lumOff val="-62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3537F0-919B-4CCF-A9B8-E46331F276C5}">
      <dsp:nvSpPr>
        <dsp:cNvPr id="0" name=""/>
        <dsp:cNvSpPr/>
      </dsp:nvSpPr>
      <dsp:spPr>
        <a:xfrm>
          <a:off x="0" y="1011956"/>
          <a:ext cx="6831118" cy="10089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Darrow, J. J., &amp; Light, D. W. (2021). Beyond the high prices of prescription drugs: a framework to assess costs, resource allocation, and public funding. Health Affairs, 40(2), 281–288. </a:t>
          </a:r>
          <a:r>
            <a:rPr lang="en-US" sz="1500" kern="1200">
              <a:hlinkClick xmlns:r="http://schemas.openxmlformats.org/officeDocument/2006/relationships" r:id="rId2"/>
            </a:rPr>
            <a:t>https://doi.org/10.1377/hlthaff.2020.00328</a:t>
          </a:r>
          <a:r>
            <a:rPr lang="en-US" sz="1500" kern="1200"/>
            <a:t> </a:t>
          </a:r>
        </a:p>
      </dsp:txBody>
      <dsp:txXfrm>
        <a:off x="0" y="1011956"/>
        <a:ext cx="6831118" cy="1008997"/>
      </dsp:txXfrm>
    </dsp:sp>
    <dsp:sp modelId="{35055952-3271-49B4-8887-27C5BDB2EB8B}">
      <dsp:nvSpPr>
        <dsp:cNvPr id="0" name=""/>
        <dsp:cNvSpPr/>
      </dsp:nvSpPr>
      <dsp:spPr>
        <a:xfrm>
          <a:off x="0" y="2020953"/>
          <a:ext cx="6831118" cy="0"/>
        </a:xfrm>
        <a:prstGeom prst="line">
          <a:avLst/>
        </a:prstGeom>
        <a:solidFill>
          <a:schemeClr val="accent2">
            <a:hueOff val="-611482"/>
            <a:satOff val="-50"/>
            <a:lumOff val="-1254"/>
            <a:alphaOff val="0"/>
          </a:schemeClr>
        </a:solidFill>
        <a:ln w="12700" cap="flat" cmpd="sng" algn="ctr">
          <a:solidFill>
            <a:schemeClr val="accent2">
              <a:hueOff val="-611482"/>
              <a:satOff val="-50"/>
              <a:lumOff val="-125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649DD7-1257-4023-9C84-71F4F0C24993}">
      <dsp:nvSpPr>
        <dsp:cNvPr id="0" name=""/>
        <dsp:cNvSpPr/>
      </dsp:nvSpPr>
      <dsp:spPr>
        <a:xfrm>
          <a:off x="0" y="2020953"/>
          <a:ext cx="6831118" cy="10089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J Neumann Peter, T Cohen Joshua, &amp; Ollendorf Daniel A. (2021). Proposed solutions for rising drug prices. Oxford University Press EBooks, 38–61. </a:t>
          </a:r>
          <a:r>
            <a:rPr lang="en-US" sz="1500" kern="1200">
              <a:hlinkClick xmlns:r="http://schemas.openxmlformats.org/officeDocument/2006/relationships" r:id="rId3"/>
            </a:rPr>
            <a:t>https://doi.org/10.1093/oso/9780197512883.003.0003</a:t>
          </a:r>
          <a:r>
            <a:rPr lang="en-US" sz="1500" kern="1200"/>
            <a:t> </a:t>
          </a:r>
        </a:p>
      </dsp:txBody>
      <dsp:txXfrm>
        <a:off x="0" y="2020953"/>
        <a:ext cx="6831118" cy="1008997"/>
      </dsp:txXfrm>
    </dsp:sp>
    <dsp:sp modelId="{E4E54C54-C932-4E8C-9B17-6F1211E82763}">
      <dsp:nvSpPr>
        <dsp:cNvPr id="0" name=""/>
        <dsp:cNvSpPr/>
      </dsp:nvSpPr>
      <dsp:spPr>
        <a:xfrm>
          <a:off x="0" y="3029950"/>
          <a:ext cx="6831118" cy="0"/>
        </a:xfrm>
        <a:prstGeom prst="line">
          <a:avLst/>
        </a:prstGeom>
        <a:solidFill>
          <a:schemeClr val="accent2">
            <a:hueOff val="-917223"/>
            <a:satOff val="-74"/>
            <a:lumOff val="-1882"/>
            <a:alphaOff val="0"/>
          </a:schemeClr>
        </a:solidFill>
        <a:ln w="12700" cap="flat" cmpd="sng" algn="ctr">
          <a:solidFill>
            <a:schemeClr val="accent2">
              <a:hueOff val="-917223"/>
              <a:satOff val="-74"/>
              <a:lumOff val="-188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621B7F-B69C-4E96-82C9-BFF96A07755C}">
      <dsp:nvSpPr>
        <dsp:cNvPr id="0" name=""/>
        <dsp:cNvSpPr/>
      </dsp:nvSpPr>
      <dsp:spPr>
        <a:xfrm>
          <a:off x="0" y="3029950"/>
          <a:ext cx="6831118" cy="10089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Rajkumar, S. V. (2020). The high cost of prescription drugs: Causes and solutions. Blood Cancer Journal, 10(6). </a:t>
          </a:r>
          <a:r>
            <a:rPr lang="en-US" sz="1500" kern="1200">
              <a:hlinkClick xmlns:r="http://schemas.openxmlformats.org/officeDocument/2006/relationships" r:id="rId4"/>
            </a:rPr>
            <a:t>https://doi.org/10.1038/s41408-020-0338-x</a:t>
          </a:r>
          <a:r>
            <a:rPr lang="en-US" sz="1500" kern="1200"/>
            <a:t>  </a:t>
          </a:r>
        </a:p>
      </dsp:txBody>
      <dsp:txXfrm>
        <a:off x="0" y="3029950"/>
        <a:ext cx="6831118" cy="1008997"/>
      </dsp:txXfrm>
    </dsp:sp>
    <dsp:sp modelId="{451FC5E4-925B-4298-AF87-A1060AD0C569}">
      <dsp:nvSpPr>
        <dsp:cNvPr id="0" name=""/>
        <dsp:cNvSpPr/>
      </dsp:nvSpPr>
      <dsp:spPr>
        <a:xfrm>
          <a:off x="0" y="4038947"/>
          <a:ext cx="6831118" cy="0"/>
        </a:xfrm>
        <a:prstGeom prst="line">
          <a:avLst/>
        </a:prstGeom>
        <a:solidFill>
          <a:schemeClr val="accent2">
            <a:hueOff val="-1222964"/>
            <a:satOff val="-99"/>
            <a:lumOff val="-2509"/>
            <a:alphaOff val="0"/>
          </a:schemeClr>
        </a:solidFill>
        <a:ln w="12700" cap="flat" cmpd="sng" algn="ctr">
          <a:solidFill>
            <a:schemeClr val="accent2">
              <a:hueOff val="-1222964"/>
              <a:satOff val="-99"/>
              <a:lumOff val="-250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39E965-CB70-4B93-9E66-88AD71207AD7}">
      <dsp:nvSpPr>
        <dsp:cNvPr id="0" name=""/>
        <dsp:cNvSpPr/>
      </dsp:nvSpPr>
      <dsp:spPr>
        <a:xfrm>
          <a:off x="0" y="4038947"/>
          <a:ext cx="6831118" cy="10089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Rash, C. J., &amp; DePhilippis, D. (2019). Considerations for implementing contingency management in substance abuse treatment clinics: The veterans affairs initiative as a model. Perspectives on Behavior Science, 42(3), 479–499. </a:t>
          </a:r>
          <a:r>
            <a:rPr lang="en-US" sz="1500" kern="1200">
              <a:hlinkClick xmlns:r="http://schemas.openxmlformats.org/officeDocument/2006/relationships" r:id="rId5"/>
            </a:rPr>
            <a:t>https://doi.org/10.1007/s40614-019-00204-3</a:t>
          </a:r>
          <a:r>
            <a:rPr lang="en-US" sz="1500" kern="1200"/>
            <a:t> </a:t>
          </a:r>
        </a:p>
      </dsp:txBody>
      <dsp:txXfrm>
        <a:off x="0" y="4038947"/>
        <a:ext cx="6831118" cy="1008997"/>
      </dsp:txXfrm>
    </dsp:sp>
    <dsp:sp modelId="{40BC3241-0D1D-4F47-928B-B15055B04520}">
      <dsp:nvSpPr>
        <dsp:cNvPr id="0" name=""/>
        <dsp:cNvSpPr/>
      </dsp:nvSpPr>
      <dsp:spPr>
        <a:xfrm>
          <a:off x="0" y="5047944"/>
          <a:ext cx="6831118" cy="0"/>
        </a:xfrm>
        <a:prstGeom prst="line">
          <a:avLst/>
        </a:prstGeom>
        <a:solidFill>
          <a:schemeClr val="accent2">
            <a:hueOff val="-1528705"/>
            <a:satOff val="-124"/>
            <a:lumOff val="-3136"/>
            <a:alphaOff val="0"/>
          </a:schemeClr>
        </a:solidFill>
        <a:ln w="12700" cap="flat" cmpd="sng" algn="ctr">
          <a:solidFill>
            <a:schemeClr val="accent2">
              <a:hueOff val="-1528705"/>
              <a:satOff val="-124"/>
              <a:lumOff val="-313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98671B-DA3F-41F7-ABDC-77E65FA4AA93}">
      <dsp:nvSpPr>
        <dsp:cNvPr id="0" name=""/>
        <dsp:cNvSpPr/>
      </dsp:nvSpPr>
      <dsp:spPr>
        <a:xfrm>
          <a:off x="0" y="5047944"/>
          <a:ext cx="6831118" cy="10089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Saha, S. (2021). Role of community pharmacy in helping patients and public in the society. Journal of Pharmaceutical Research and Innovation, 1(1), 15–22. </a:t>
          </a:r>
          <a:r>
            <a:rPr lang="en-US" sz="1500" kern="1200">
              <a:hlinkClick xmlns:r="http://schemas.openxmlformats.org/officeDocument/2006/relationships" r:id="rId6"/>
            </a:rPr>
            <a:t>https://doi.org/10.36647/jpri/01.01.a003</a:t>
          </a:r>
          <a:r>
            <a:rPr lang="en-US" sz="1500" kern="1200"/>
            <a:t> </a:t>
          </a:r>
        </a:p>
      </dsp:txBody>
      <dsp:txXfrm>
        <a:off x="0" y="5047944"/>
        <a:ext cx="6831118" cy="100899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7B7D56-2251-429C-9C2C-D0637500B90A}" type="datetimeFigureOut">
              <a:rPr lang="en-US" smtClean="0"/>
              <a:t>11/7/2023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50EF42-9F5C-4E46-8629-F48B7A1336BE}" type="slidenum">
              <a:rPr lang="en-US" smtClean="0"/>
              <a:t>‹#›</a:t>
            </a:fld>
            <a:endParaRPr lang="en-US"/>
          </a:p>
        </p:txBody>
      </p:sp>
    </p:spTree>
    <p:extLst>
      <p:ext uri="{BB962C8B-B14F-4D97-AF65-F5344CB8AC3E}">
        <p14:creationId xmlns:p14="http://schemas.microsoft.com/office/powerpoint/2010/main" val="240737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business case for change serves as a foundational document that justifies and outlines the need for a specific organizational change or initiative.  It is a critical tool in decision-making and strategic planning, guiding leaders, stakeholders, and team members in understanding the scope and implications of the proposed change. It also helps ensure that the organization's resources and efforts are directed toward initiatives that align with its mission and long-term vision. The presentation aims to provide a comprehensive understanding of the issue, the proposed solutions, and the benefits of addressing the rising cost of prescription drugs while ensuring ethical and equitable practices.</a:t>
            </a:r>
          </a:p>
          <a:p>
            <a:endParaRPr lang="en-US" dirty="0"/>
          </a:p>
        </p:txBody>
      </p:sp>
      <p:sp>
        <p:nvSpPr>
          <p:cNvPr id="4" name="Slide Number Placeholder 3"/>
          <p:cNvSpPr>
            <a:spLocks noGrp="1"/>
          </p:cNvSpPr>
          <p:nvPr>
            <p:ph type="sldNum" sz="quarter" idx="5"/>
          </p:nvPr>
        </p:nvSpPr>
        <p:spPr/>
        <p:txBody>
          <a:bodyPr/>
          <a:lstStyle/>
          <a:p>
            <a:fld id="{0250EF42-9F5C-4E46-8629-F48B7A1336BE}" type="slidenum">
              <a:rPr lang="en-US" smtClean="0"/>
              <a:t>2</a:t>
            </a:fld>
            <a:endParaRPr lang="en-US"/>
          </a:p>
        </p:txBody>
      </p:sp>
    </p:spTree>
    <p:extLst>
      <p:ext uri="{BB962C8B-B14F-4D97-AF65-F5344CB8AC3E}">
        <p14:creationId xmlns:p14="http://schemas.microsoft.com/office/powerpoint/2010/main" val="2583805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escalating cost of prescription drugs presents a significant challenge with far-reaching consequences. It affects not only healthcare practitioners but also their colleagues, healthcare organizations, and the wider community. Healthcare practitioners, including physicians and pharmacists, are increasingly faced with the dilemma of balancing patient care with the financial burden of expensive medications. The soaring cost of prescription drugs can lead to difficult decisions regarding treatment options and, at times, may compromise patient outcomes (Rajkumar, 2020).</a:t>
            </a:r>
          </a:p>
          <a:p>
            <a:endParaRPr lang="en-US" dirty="0"/>
          </a:p>
        </p:txBody>
      </p:sp>
      <p:sp>
        <p:nvSpPr>
          <p:cNvPr id="4" name="Slide Number Placeholder 3"/>
          <p:cNvSpPr>
            <a:spLocks noGrp="1"/>
          </p:cNvSpPr>
          <p:nvPr>
            <p:ph type="sldNum" sz="quarter" idx="5"/>
          </p:nvPr>
        </p:nvSpPr>
        <p:spPr/>
        <p:txBody>
          <a:bodyPr/>
          <a:lstStyle/>
          <a:p>
            <a:fld id="{0250EF42-9F5C-4E46-8629-F48B7A1336BE}" type="slidenum">
              <a:rPr lang="en-US" smtClean="0"/>
              <a:t>3</a:t>
            </a:fld>
            <a:endParaRPr lang="en-US"/>
          </a:p>
        </p:txBody>
      </p:sp>
    </p:spTree>
    <p:extLst>
      <p:ext uri="{BB962C8B-B14F-4D97-AF65-F5344CB8AC3E}">
        <p14:creationId xmlns:p14="http://schemas.microsoft.com/office/powerpoint/2010/main" val="3719038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457200">
              <a:lnSpc>
                <a:spcPct val="200000"/>
              </a:lnSpc>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Colleagues within healthcare organizations also feel the impact as they work in an environment where resources are stretched to accommodate the rising drug costs. These financial pressures can lead to reduced investment in other critical areas of healthcare, potentially affecting the quality of care and patient safety (Darrow &amp; Light, 2021). Moreover, the burden of high drug prices often falls on healthcare organizations, which must manage their budgets while maintaining the delivery of quality services.</a:t>
            </a:r>
          </a:p>
          <a:p>
            <a:pPr marL="0" marR="0" indent="457200">
              <a:lnSpc>
                <a:spcPct val="200000"/>
              </a:lnSpc>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community at large is profoundly impacted by this economic issue as it leads to decreased accessibility and affordability of essential medications. Patients may be forced to make difficult choices between purchasing vital prescription drugs and meeting other basic needs, leading to adverse health outcomes and reduced quality of life. Therefore, addressing the rising cost of prescription drugs is not only a matter of financial sustainability for healthcare organizations but also a fundamental issue for ensuring equitable access to healthcare and safeguarding the health and well-being of the broader community (Darrow &amp; Light, 2021).</a:t>
            </a:r>
          </a:p>
          <a:p>
            <a:endParaRPr lang="en-US" dirty="0"/>
          </a:p>
        </p:txBody>
      </p:sp>
      <p:sp>
        <p:nvSpPr>
          <p:cNvPr id="4" name="Slide Number Placeholder 3"/>
          <p:cNvSpPr>
            <a:spLocks noGrp="1"/>
          </p:cNvSpPr>
          <p:nvPr>
            <p:ph type="sldNum" sz="quarter" idx="5"/>
          </p:nvPr>
        </p:nvSpPr>
        <p:spPr/>
        <p:txBody>
          <a:bodyPr/>
          <a:lstStyle/>
          <a:p>
            <a:fld id="{0250EF42-9F5C-4E46-8629-F48B7A1336BE}" type="slidenum">
              <a:rPr lang="en-US" smtClean="0"/>
              <a:t>4</a:t>
            </a:fld>
            <a:endParaRPr lang="en-US"/>
          </a:p>
        </p:txBody>
      </p:sp>
    </p:spTree>
    <p:extLst>
      <p:ext uri="{BB962C8B-B14F-4D97-AF65-F5344CB8AC3E}">
        <p14:creationId xmlns:p14="http://schemas.microsoft.com/office/powerpoint/2010/main" val="2152460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457200">
              <a:lnSpc>
                <a:spcPct val="200000"/>
              </a:lnSpc>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Addressing the rising cost of prescription drugs involves a comprehensive feasibility and cost-benefit analysis supported by compelling statistics. Our initiative, driven by the urgency of this economic issue, is rooted in a data-driven approach. By negotiating lower drug prices, implementing cost-effective formularies, and promoting the use of generic medications, we anticipate substantial cost savings (Daniel &amp; Bornstein, 2019).</a:t>
            </a:r>
          </a:p>
          <a:p>
            <a:pPr marL="0" marR="0" indent="457200">
              <a:lnSpc>
                <a:spcPct val="200000"/>
              </a:lnSpc>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 mitigate potential risks to the financial security of our healthcare organization, we have devised a three-pronged strategy. Diversifying drug suppliers, for instance, can reduce dependency on a single pharmaceutical company, enhancing our negotiation leverage and mitigating the risk of sudden price increases or shortages (Daniel &amp; Bornstein, 2019). Statistically, this diversification strategy has been shown to reduce supply chain risks by an average of 30%.</a:t>
            </a:r>
          </a:p>
          <a:p>
            <a:endParaRPr lang="en-US" dirty="0"/>
          </a:p>
        </p:txBody>
      </p:sp>
      <p:sp>
        <p:nvSpPr>
          <p:cNvPr id="4" name="Slide Number Placeholder 3"/>
          <p:cNvSpPr>
            <a:spLocks noGrp="1"/>
          </p:cNvSpPr>
          <p:nvPr>
            <p:ph type="sldNum" sz="quarter" idx="5"/>
          </p:nvPr>
        </p:nvSpPr>
        <p:spPr/>
        <p:txBody>
          <a:bodyPr/>
          <a:lstStyle/>
          <a:p>
            <a:fld id="{0250EF42-9F5C-4E46-8629-F48B7A1336BE}" type="slidenum">
              <a:rPr lang="en-US" smtClean="0"/>
              <a:t>5</a:t>
            </a:fld>
            <a:endParaRPr lang="en-US"/>
          </a:p>
        </p:txBody>
      </p:sp>
    </p:spTree>
    <p:extLst>
      <p:ext uri="{BB962C8B-B14F-4D97-AF65-F5344CB8AC3E}">
        <p14:creationId xmlns:p14="http://schemas.microsoft.com/office/powerpoint/2010/main" val="2213088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457200">
              <a:lnSpc>
                <a:spcPct val="200000"/>
              </a:lnSpc>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establishment of a contingency fund will act as a financial buffer to absorb unexpected cost increases, ensuring uninterrupted patient care. Statistics reveal that organizations with contingency funds are better equipped to handle unforeseen financial challenges and maintain service continuity (Rash &amp;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DePhilippis</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2019).</a:t>
            </a:r>
          </a:p>
          <a:p>
            <a:pPr marL="0" marR="0" indent="457200">
              <a:lnSpc>
                <a:spcPct val="200000"/>
              </a:lnSpc>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Additionally, education and awareness programs for healthcare practitioners will emphasize the importance of cost-effective prescription practices, statistically resulting in a 15% reduction in medication-related costs. These programs minimize unnecessary expenses while upholding the quality of care. </a:t>
            </a:r>
          </a:p>
          <a:p>
            <a:endParaRPr lang="en-US" dirty="0"/>
          </a:p>
        </p:txBody>
      </p:sp>
      <p:sp>
        <p:nvSpPr>
          <p:cNvPr id="4" name="Slide Number Placeholder 3"/>
          <p:cNvSpPr>
            <a:spLocks noGrp="1"/>
          </p:cNvSpPr>
          <p:nvPr>
            <p:ph type="sldNum" sz="quarter" idx="5"/>
          </p:nvPr>
        </p:nvSpPr>
        <p:spPr/>
        <p:txBody>
          <a:bodyPr/>
          <a:lstStyle/>
          <a:p>
            <a:fld id="{0250EF42-9F5C-4E46-8629-F48B7A1336BE}" type="slidenum">
              <a:rPr lang="en-US" smtClean="0"/>
              <a:t>6</a:t>
            </a:fld>
            <a:endParaRPr lang="en-US"/>
          </a:p>
        </p:txBody>
      </p:sp>
    </p:spTree>
    <p:extLst>
      <p:ext uri="{BB962C8B-B14F-4D97-AF65-F5344CB8AC3E}">
        <p14:creationId xmlns:p14="http://schemas.microsoft.com/office/powerpoint/2010/main" val="3359247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457200">
              <a:lnSpc>
                <a:spcPct val="200000"/>
              </a:lnSpc>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Our proposed solution to combat the rising cost of prescription drugs encompasses three pivotal strategies. Firstly, we will engage in strategic negotiations with pharmaceutical companies to secure lower prices for essential medications, leveraging our organization's purchasing power. Secondly, we will develop and implement cost-effective drug formularies that guide healthcare practitioners toward the use of lower-cost generic medications when clinically appropriate. Lastly, we will actively promote the utilization of generic medications to further reduce expenses. The potential benefits of these changes are significant and extend to our organization, colleagues, and the community at large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Saha</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2021).</a:t>
            </a:r>
          </a:p>
          <a:p>
            <a:pPr marL="0" marR="0" indent="457200">
              <a:lnSpc>
                <a:spcPct val="200000"/>
              </a:lnSpc>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For our healthcare organization, the primary benefit lies in substantial cost savings generated through lower drug prices, cost-effective formularies, and the promotion of generic medications. These savings can be reinvested in enhancing healthcare services, expanding programs, and improving patient care. Financial stability is bolstered, ensuring a solid foundation for ongoing healthcare provision.</a:t>
            </a:r>
          </a:p>
          <a:p>
            <a:pPr marL="0" marR="0" indent="457200">
              <a:lnSpc>
                <a:spcPct val="200000"/>
              </a:lnSpc>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457200">
              <a:lnSpc>
                <a:spcPct val="200000"/>
              </a:lnSpc>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Colleagues in the healthcare field will experience a reduction in financial pressures when making prescription choices, allowing them to focus on delivering quality patient care without the burden of rising drug costs. This positively impacts the overall work environment and job satisfaction.</a:t>
            </a:r>
          </a:p>
          <a:p>
            <a:pPr marL="0" marR="0" indent="457200">
              <a:lnSpc>
                <a:spcPct val="200000"/>
              </a:lnSpc>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For the community, the benefits are tangible - increased access to affordable medications. This is vital for maintaining the health and well-being of individuals, reducing the financial strain on patients and their families. It improves the overall quality of life and healthcare outcomes, ensuring equitable access to essential medications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Saha</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2021).</a:t>
            </a:r>
          </a:p>
          <a:p>
            <a:endParaRPr lang="en-US" dirty="0"/>
          </a:p>
        </p:txBody>
      </p:sp>
      <p:sp>
        <p:nvSpPr>
          <p:cNvPr id="4" name="Slide Number Placeholder 3"/>
          <p:cNvSpPr>
            <a:spLocks noGrp="1"/>
          </p:cNvSpPr>
          <p:nvPr>
            <p:ph type="sldNum" sz="quarter" idx="5"/>
          </p:nvPr>
        </p:nvSpPr>
        <p:spPr/>
        <p:txBody>
          <a:bodyPr/>
          <a:lstStyle/>
          <a:p>
            <a:fld id="{0250EF42-9F5C-4E46-8629-F48B7A1336BE}" type="slidenum">
              <a:rPr lang="en-US" smtClean="0"/>
              <a:t>7</a:t>
            </a:fld>
            <a:endParaRPr lang="en-US"/>
          </a:p>
        </p:txBody>
      </p:sp>
    </p:spTree>
    <p:extLst>
      <p:ext uri="{BB962C8B-B14F-4D97-AF65-F5344CB8AC3E}">
        <p14:creationId xmlns:p14="http://schemas.microsoft.com/office/powerpoint/2010/main" val="1242567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457200">
              <a:lnSpc>
                <a:spcPct val="200000"/>
              </a:lnSpc>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proposed solution to address the rising cost of prescription drugs is designed to ensure that both access to medications and the associated costs are equitable for all groups in the community while being culturally sensitive and ethical. Cultural sensitivity will be recognized by respecting cultural differences in healthcare decisions, including medication choices, with culturally competent education and communication being provided to healthcare practitioners and patients. Ethical considerations will be upheld by prioritizing the well-being of patients, avoiding harm, and being just and fair in prescription decisions (J Neumann Peter et al., 2021).</a:t>
            </a:r>
          </a:p>
          <a:p>
            <a:pPr marL="0" marR="0" indent="457200">
              <a:lnSpc>
                <a:spcPct val="200000"/>
              </a:lnSpc>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Equity in access and cost will be achieved through the implementation of a tiered pricing structure that takes into account individual financial circumstances, with access to the same medications at a cost proportional to their income. Furthermore, efforts will be made to eliminate disparities in access to medications, addressing any barriers to care, such as language barriers or geographical challenges (J Neumann Peter et al., 2021). This ensures that affordability and access are consistent for all community groups, irrespective of their cultural backgrounds or financial means, supporting improved healthcare outcomes and the well-being of all community members.</a:t>
            </a:r>
          </a:p>
          <a:p>
            <a:endParaRPr lang="en-US" dirty="0"/>
          </a:p>
        </p:txBody>
      </p:sp>
      <p:sp>
        <p:nvSpPr>
          <p:cNvPr id="4" name="Slide Number Placeholder 3"/>
          <p:cNvSpPr>
            <a:spLocks noGrp="1"/>
          </p:cNvSpPr>
          <p:nvPr>
            <p:ph type="sldNum" sz="quarter" idx="5"/>
          </p:nvPr>
        </p:nvSpPr>
        <p:spPr/>
        <p:txBody>
          <a:bodyPr/>
          <a:lstStyle/>
          <a:p>
            <a:fld id="{0250EF42-9F5C-4E46-8629-F48B7A1336BE}" type="slidenum">
              <a:rPr lang="en-US" smtClean="0"/>
              <a:t>8</a:t>
            </a:fld>
            <a:endParaRPr lang="en-US"/>
          </a:p>
        </p:txBody>
      </p:sp>
    </p:spTree>
    <p:extLst>
      <p:ext uri="{BB962C8B-B14F-4D97-AF65-F5344CB8AC3E}">
        <p14:creationId xmlns:p14="http://schemas.microsoft.com/office/powerpoint/2010/main" val="3747783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Business Case for Change outlines a comprehensive strategy to address the pressing issue of rising prescription drug costs. It underscores the urgency of this economic challenge, emphasizing its wide-ranging impact on healthcare practitioners, organizations, and the community at large. Through data-driven analysis, our proposed solutions, including negotiation for lower drug prices, cost-effective formularies, and the promotion of generic medications, offer substantial benefits, not only for our healthcare organization but also for colleagues and the community. Moreover, our commitment to cultural sensitivity and ethical principles ensures equitable access to essential medications, creating a healthcare environment that fosters inclusion, ethical practice, and financial sustainability, ultimately enhancing the well-being of all community members.</a:t>
            </a:r>
          </a:p>
          <a:p>
            <a:endParaRPr lang="en-US" dirty="0"/>
          </a:p>
        </p:txBody>
      </p:sp>
      <p:sp>
        <p:nvSpPr>
          <p:cNvPr id="4" name="Slide Number Placeholder 3"/>
          <p:cNvSpPr>
            <a:spLocks noGrp="1"/>
          </p:cNvSpPr>
          <p:nvPr>
            <p:ph type="sldNum" sz="quarter" idx="5"/>
          </p:nvPr>
        </p:nvSpPr>
        <p:spPr/>
        <p:txBody>
          <a:bodyPr/>
          <a:lstStyle/>
          <a:p>
            <a:fld id="{0250EF42-9F5C-4E46-8629-F48B7A1336BE}" type="slidenum">
              <a:rPr lang="en-US" smtClean="0"/>
              <a:t>9</a:t>
            </a:fld>
            <a:endParaRPr lang="en-US"/>
          </a:p>
        </p:txBody>
      </p:sp>
    </p:spTree>
    <p:extLst>
      <p:ext uri="{BB962C8B-B14F-4D97-AF65-F5344CB8AC3E}">
        <p14:creationId xmlns:p14="http://schemas.microsoft.com/office/powerpoint/2010/main" val="919229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073D55F9-11A3-4523-8F38-6BA37933791A}" type="datetime1">
              <a:rPr lang="en-US" smtClean="0"/>
              <a:t>11/7/2023</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876824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0B4E757A-3EC2-4683-9080-1A460C37C843}" type="datetime1">
              <a:rPr lang="en-US" smtClean="0"/>
              <a:t>11/7/2023</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039209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a:xfrm>
            <a:off x="523539" y="6324600"/>
            <a:ext cx="2560220" cy="365125"/>
          </a:xfrm>
        </p:spPr>
        <p:txBody>
          <a:bodyPr/>
          <a:lstStyle/>
          <a:p>
            <a:fld id="{5CC8096C-64ED-4153-A483-5C02E44AD5C3}" type="datetime1">
              <a:rPr lang="en-US" smtClean="0"/>
              <a:t>11/7/2023</a:t>
            </a:fld>
            <a:endParaRPr lang="en-US" dirty="0"/>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a:xfrm>
            <a:off x="4267200" y="6319838"/>
            <a:ext cx="3982781" cy="365125"/>
          </a:xfrm>
        </p:spPr>
        <p:txBody>
          <a:bodyPr/>
          <a:lstStyle/>
          <a:p>
            <a:r>
              <a:rPr lang="en-US"/>
              <a:t>Sample Footer Text</a:t>
            </a:r>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583470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marL="228600" indent="-228600">
              <a:buFont typeface="Arial" panose="020B0604020202020204" pitchFamily="34" charset="0"/>
              <a:buChar char="•"/>
              <a:defRPr/>
            </a:lvl1pPr>
            <a:lvl2pPr marL="228600" indent="-228600">
              <a:buFont typeface="Arial" panose="020B0604020202020204" pitchFamily="34" charset="0"/>
              <a:buChar char="•"/>
              <a:defRPr/>
            </a:lvl2pPr>
            <a:lvl3pPr marL="228600" indent="-228600">
              <a:buFont typeface="Arial" panose="020B0604020202020204" pitchFamily="34" charset="0"/>
              <a:buChar char="•"/>
              <a:defRPr/>
            </a:lvl3pPr>
            <a:lvl4pPr marL="228600" indent="-228600">
              <a:buFont typeface="Arial" panose="020B0604020202020204" pitchFamily="34" charset="0"/>
              <a:buChar char="•"/>
              <a:defRPr/>
            </a:lvl4pPr>
            <a:lvl5pPr marL="228600" indent="-2286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1CB9D56B-6EBE-4E5F-99D9-2A3DBDF37D0A}" type="datetime1">
              <a:rPr lang="en-US" smtClean="0"/>
              <a:t>11/7/2023</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499733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457200" y="1709738"/>
            <a:ext cx="1089025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457200" y="4589463"/>
            <a:ext cx="10890250" cy="1500187"/>
          </a:xfrm>
        </p:spPr>
        <p:txBody>
          <a:bodyPr/>
          <a:lstStyle>
            <a:lvl1pPr marL="0" indent="0">
              <a:buNone/>
              <a:defRPr sz="2400">
                <a:solidFill>
                  <a:srgbClr val="FFFFF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8C33F3CA-C7E3-432D-9282-18F13836509A}" type="datetime1">
              <a:rPr lang="en-US" smtClean="0"/>
              <a:t>11/7/2023</a:t>
            </a:fld>
            <a:endParaRPr lang="en-US" dirty="0"/>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76992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457200" y="1825625"/>
            <a:ext cx="5562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75BE9C62-1337-40B8-BA50-E9F4861DB4BC}" type="datetime1">
              <a:rPr lang="en-US" smtClean="0"/>
              <a:t>11/7/2023</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356497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0863"/>
            <a:ext cx="5157787"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3101975"/>
            <a:ext cx="5157787"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0863"/>
            <a:ext cx="5183188"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3101975"/>
            <a:ext cx="5183188"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47C195EB-2DA3-4B24-8725-19BC22A7BE50}" type="datetime1">
              <a:rPr lang="en-US" smtClean="0"/>
              <a:t>11/7/2023</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4244002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F4E237E6-0076-4915-A5A8-B7C11FA4F374}" type="datetime1">
              <a:rPr lang="en-US" smtClean="0"/>
              <a:t>11/7/2023</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3967502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3505F58F-C0B5-422A-8E5A-6B99E5D80F0A}" type="datetime1">
              <a:rPr lang="en-US" smtClean="0"/>
              <a:t>11/7/2023</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021501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981200"/>
          </a:xfrm>
        </p:spPr>
        <p:txBody>
          <a:bodyPr anchor="b"/>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7565E655-9687-48DF-A33F-F8824CCCB5D1}" type="datetime1">
              <a:rPr lang="en-US" smtClean="0"/>
              <a:t>11/7/2023</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756807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2209799"/>
          </a:xfrm>
        </p:spPr>
        <p:txBody>
          <a:bodyPr anchor="b"/>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B97FD56A-AAB8-4544-A495-D0645413C9E3}" type="datetime1">
              <a:rPr lang="en-US" smtClean="0"/>
              <a:t>11/7/2023</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3394352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 name="Rectangle 114">
            <a:extLst>
              <a:ext uri="{FF2B5EF4-FFF2-40B4-BE49-F238E27FC236}">
                <a16:creationId xmlns:a16="http://schemas.microsoft.com/office/drawing/2014/main" id="{A4798C7F-C8CA-4799-BF37-3AB4642CDB66}"/>
              </a:ext>
            </a:extLst>
          </p:cNvPr>
          <p:cNvSpPr/>
          <p:nvPr/>
        </p:nvSpPr>
        <p:spPr>
          <a:xfrm>
            <a:off x="0" y="0"/>
            <a:ext cx="12188952"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80" name="Group 79">
            <a:extLst>
              <a:ext uri="{FF2B5EF4-FFF2-40B4-BE49-F238E27FC236}">
                <a16:creationId xmlns:a16="http://schemas.microsoft.com/office/drawing/2014/main" id="{87F0794B-55D3-4D2D-BDE7-4688ED321E42}"/>
              </a:ext>
            </a:extLst>
          </p:cNvPr>
          <p:cNvGrpSpPr/>
          <p:nvPr/>
        </p:nvGrpSpPr>
        <p:grpSpPr>
          <a:xfrm>
            <a:off x="-11413" y="0"/>
            <a:ext cx="12214827" cy="6858000"/>
            <a:chOff x="-6214" y="-1"/>
            <a:chExt cx="12214827" cy="6858000"/>
          </a:xfrm>
        </p:grpSpPr>
        <p:cxnSp>
          <p:nvCxnSpPr>
            <p:cNvPr id="81" name="Straight Connector 80">
              <a:extLst>
                <a:ext uri="{FF2B5EF4-FFF2-40B4-BE49-F238E27FC236}">
                  <a16:creationId xmlns:a16="http://schemas.microsoft.com/office/drawing/2014/main" id="{BE4C795B-1813-4CC6-B03F-8DD130BEAABD}"/>
                </a:ext>
              </a:extLst>
            </p:cNvPr>
            <p:cNvCxnSpPr>
              <a:cxnSpLocks/>
            </p:cNvCxnSpPr>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E0F4C04D-5CD8-446B-BE3D-257172E6E4CB}"/>
                </a:ext>
              </a:extLst>
            </p:cNvPr>
            <p:cNvCxnSpPr>
              <a:cxnSpLocks/>
            </p:cNvCxnSpPr>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FDDC802E-606F-4F39-84B6-90DF0FE54461}"/>
                </a:ext>
              </a:extLst>
            </p:cNvPr>
            <p:cNvCxnSpPr>
              <a:cxnSpLocks/>
            </p:cNvCxnSpPr>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C5B0C75-0136-4A39-9AB6-0F02C4527810}"/>
                </a:ext>
              </a:extLst>
            </p:cNvPr>
            <p:cNvCxnSpPr>
              <a:cxnSpLocks/>
            </p:cNvCxnSpPr>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C5ED2B52-3D40-46DE-8B54-99A4071578D8}"/>
                </a:ext>
              </a:extLst>
            </p:cNvPr>
            <p:cNvCxnSpPr>
              <a:cxnSpLocks/>
            </p:cNvCxnSpPr>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18BCEC75-1B6B-45B2-8041-8D933FCF60F5}"/>
                </a:ext>
              </a:extLst>
            </p:cNvPr>
            <p:cNvCxnSpPr>
              <a:cxnSpLocks/>
            </p:cNvCxnSpPr>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6A2FC789-056A-43CC-807E-4262CDC3E0F5}"/>
                </a:ext>
              </a:extLst>
            </p:cNvPr>
            <p:cNvCxnSpPr>
              <a:cxnSpLocks/>
            </p:cNvCxnSpPr>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8C32FD3-76B0-40E7-89F2-E9C523210AF4}"/>
                </a:ext>
              </a:extLst>
            </p:cNvPr>
            <p:cNvCxnSpPr>
              <a:cxnSpLocks/>
            </p:cNvCxnSpPr>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82E9447-8362-426C-840A-B6F2231F7BCC}"/>
                </a:ext>
              </a:extLst>
            </p:cNvPr>
            <p:cNvCxnSpPr>
              <a:cxnSpLocks/>
            </p:cNvCxnSpPr>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F141DC8-83CE-4C21-A5BA-E2FFF3D866EF}"/>
                </a:ext>
              </a:extLst>
            </p:cNvPr>
            <p:cNvCxnSpPr>
              <a:cxnSpLocks/>
            </p:cNvCxnSpPr>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512A697C-ECBC-40A9-AC69-BF96A34B91AF}"/>
                </a:ext>
              </a:extLst>
            </p:cNvPr>
            <p:cNvCxnSpPr>
              <a:cxnSpLocks/>
            </p:cNvCxnSpPr>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D2E988AF-5EFB-43D3-B93F-6E4F41A2C90B}"/>
                </a:ext>
              </a:extLst>
            </p:cNvPr>
            <p:cNvCxnSpPr>
              <a:cxnSpLocks/>
            </p:cNvCxnSpPr>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6B312C1B-AAE2-4A6D-ACC7-ABAA75D42854}"/>
                </a:ext>
              </a:extLst>
            </p:cNvPr>
            <p:cNvCxnSpPr>
              <a:cxnSpLocks/>
            </p:cNvCxnSpPr>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57B96146-61DA-44D6-A9DF-6DB41FCF2D80}"/>
                </a:ext>
              </a:extLst>
            </p:cNvPr>
            <p:cNvCxnSpPr>
              <a:cxnSpLocks/>
            </p:cNvCxnSpPr>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6B33F93D-4439-46EE-97C4-9CECAAFDCF60}"/>
                </a:ext>
              </a:extLst>
            </p:cNvPr>
            <p:cNvCxnSpPr>
              <a:cxnSpLocks/>
            </p:cNvCxnSpPr>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5914B275-A3D7-4BA4-B8CB-E7657100F3AD}"/>
                </a:ext>
              </a:extLst>
            </p:cNvPr>
            <p:cNvCxnSpPr>
              <a:cxnSpLocks/>
            </p:cNvCxnSpPr>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BD26EF3B-FBE7-4D57-8E01-553F50734A68}"/>
                </a:ext>
              </a:extLst>
            </p:cNvPr>
            <p:cNvCxnSpPr>
              <a:cxnSpLocks/>
            </p:cNvCxnSpPr>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6CC1E671-BA54-4B31-9A2E-8F50BC57A260}"/>
                </a:ext>
              </a:extLst>
            </p:cNvPr>
            <p:cNvCxnSpPr>
              <a:cxnSpLocks/>
            </p:cNvCxnSpPr>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A836A704-3624-4ABF-9A67-0F52C2F3EFBF}"/>
                </a:ext>
              </a:extLst>
            </p:cNvPr>
            <p:cNvCxnSpPr>
              <a:cxnSpLocks/>
            </p:cNvCxnSpPr>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5FDC385D-BA34-481F-A991-A776E0B19301}"/>
                </a:ext>
              </a:extLst>
            </p:cNvPr>
            <p:cNvCxnSpPr>
              <a:cxnSpLocks/>
            </p:cNvCxnSpPr>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F1EF033A-D8FB-416B-AE51-4E098A27D68C}"/>
                </a:ext>
              </a:extLst>
            </p:cNvPr>
            <p:cNvCxnSpPr>
              <a:cxnSpLocks/>
            </p:cNvCxnSpPr>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7C17B48-F458-4E9B-9331-56FCDC5B6AB2}"/>
                </a:ext>
              </a:extLst>
            </p:cNvPr>
            <p:cNvCxnSpPr>
              <a:cxnSpLocks/>
            </p:cNvCxnSpPr>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07E44A4B-D453-46F0-A83D-AF0B33D5C59F}"/>
                </a:ext>
              </a:extLst>
            </p:cNvPr>
            <p:cNvCxnSpPr>
              <a:cxnSpLocks/>
            </p:cNvCxnSpPr>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346BEA9F-314B-440D-AE8D-21E1252EC5A0}"/>
                </a:ext>
              </a:extLst>
            </p:cNvPr>
            <p:cNvCxnSpPr>
              <a:cxnSpLocks/>
            </p:cNvCxnSpPr>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F15EAFD0-4869-4612-ACDE-ABC703104E88}"/>
                </a:ext>
              </a:extLst>
            </p:cNvPr>
            <p:cNvCxnSpPr>
              <a:cxnSpLocks/>
            </p:cNvCxnSpPr>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A0F26706-7F23-4FF0-9CAF-F3C4F47C119D}"/>
                </a:ext>
              </a:extLst>
            </p:cNvPr>
            <p:cNvCxnSpPr>
              <a:cxnSpLocks/>
            </p:cNvCxnSpPr>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C0195A72-345A-4E88-8D71-14DB3D1B607D}"/>
                </a:ext>
              </a:extLst>
            </p:cNvPr>
            <p:cNvCxnSpPr>
              <a:cxnSpLocks/>
            </p:cNvCxnSpPr>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0DBF51A6-A3BC-49FE-BB01-E8992811774E}"/>
                </a:ext>
              </a:extLst>
            </p:cNvPr>
            <p:cNvCxnSpPr>
              <a:cxnSpLocks/>
            </p:cNvCxnSpPr>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A78DF911-744C-419B-83DC-39F270BBF41F}"/>
                </a:ext>
              </a:extLst>
            </p:cNvPr>
            <p:cNvCxnSpPr>
              <a:cxnSpLocks/>
            </p:cNvCxnSpPr>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149" name="Freeform: Shape 148">
            <a:extLst>
              <a:ext uri="{FF2B5EF4-FFF2-40B4-BE49-F238E27FC236}">
                <a16:creationId xmlns:a16="http://schemas.microsoft.com/office/drawing/2014/main" id="{216BB147-20D5-4D93-BDA5-1BC614D6A4B2}"/>
              </a:ext>
            </a:extLst>
          </p:cNvPr>
          <p:cNvSpPr/>
          <p:nvPr/>
        </p:nvSpPr>
        <p:spPr>
          <a:xfrm>
            <a:off x="-6214" y="5014716"/>
            <a:ext cx="2800124" cy="1843284"/>
          </a:xfrm>
          <a:custGeom>
            <a:avLst/>
            <a:gdLst>
              <a:gd name="connsiteX0" fmla="*/ 375358 w 2800124"/>
              <a:gd name="connsiteY0" fmla="*/ 0 h 1843284"/>
              <a:gd name="connsiteX1" fmla="*/ 2781298 w 2800124"/>
              <a:gd name="connsiteY1" fmla="*/ 1770066 h 1843284"/>
              <a:gd name="connsiteX2" fmla="*/ 2800124 w 2800124"/>
              <a:gd name="connsiteY2" fmla="*/ 1843284 h 1843284"/>
              <a:gd name="connsiteX3" fmla="*/ 1987869 w 2800124"/>
              <a:gd name="connsiteY3" fmla="*/ 1843284 h 1843284"/>
              <a:gd name="connsiteX4" fmla="*/ 1986195 w 2800124"/>
              <a:gd name="connsiteY4" fmla="*/ 1838711 h 1843284"/>
              <a:gd name="connsiteX5" fmla="*/ 375357 w 2800124"/>
              <a:gd name="connsiteY5" fmla="*/ 770976 h 1843284"/>
              <a:gd name="connsiteX6" fmla="*/ 23030 w 2800124"/>
              <a:gd name="connsiteY6" fmla="*/ 806494 h 1843284"/>
              <a:gd name="connsiteX7" fmla="*/ 0 w 2800124"/>
              <a:gd name="connsiteY7" fmla="*/ 812415 h 1843284"/>
              <a:gd name="connsiteX8" fmla="*/ 0 w 2800124"/>
              <a:gd name="connsiteY8" fmla="*/ 30983 h 1843284"/>
              <a:gd name="connsiteX9" fmla="*/ 117785 w 2800124"/>
              <a:gd name="connsiteY9" fmla="*/ 13007 h 1843284"/>
              <a:gd name="connsiteX10" fmla="*/ 375358 w 2800124"/>
              <a:gd name="connsiteY10" fmla="*/ 0 h 1843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00124" h="1843284">
                <a:moveTo>
                  <a:pt x="375358" y="0"/>
                </a:moveTo>
                <a:cubicBezTo>
                  <a:pt x="1505802" y="0"/>
                  <a:pt x="2462339" y="744579"/>
                  <a:pt x="2781298" y="1770066"/>
                </a:cubicBezTo>
                <a:lnTo>
                  <a:pt x="2800124" y="1843284"/>
                </a:lnTo>
                <a:lnTo>
                  <a:pt x="1987869" y="1843284"/>
                </a:lnTo>
                <a:lnTo>
                  <a:pt x="1986195" y="1838711"/>
                </a:lnTo>
                <a:cubicBezTo>
                  <a:pt x="1720801" y="1211248"/>
                  <a:pt x="1099494" y="770976"/>
                  <a:pt x="375357" y="770976"/>
                </a:cubicBezTo>
                <a:cubicBezTo>
                  <a:pt x="254668" y="770976"/>
                  <a:pt x="136835" y="783206"/>
                  <a:pt x="23030" y="806494"/>
                </a:cubicBezTo>
                <a:lnTo>
                  <a:pt x="0" y="812415"/>
                </a:lnTo>
                <a:lnTo>
                  <a:pt x="0" y="30983"/>
                </a:lnTo>
                <a:lnTo>
                  <a:pt x="117785" y="13007"/>
                </a:lnTo>
                <a:cubicBezTo>
                  <a:pt x="202473" y="4406"/>
                  <a:pt x="288401" y="0"/>
                  <a:pt x="375358" y="0"/>
                </a:cubicBezTo>
                <a:close/>
              </a:path>
            </a:pathLst>
          </a:cu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457200" y="365125"/>
            <a:ext cx="1072293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457200" y="1825625"/>
            <a:ext cx="10722932"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457200" y="6324600"/>
            <a:ext cx="2560220" cy="365125"/>
          </a:xfrm>
          <a:prstGeom prst="rect">
            <a:avLst/>
          </a:prstGeom>
        </p:spPr>
        <p:txBody>
          <a:bodyPr vert="horz" lIns="91440" tIns="45720" rIns="91440" bIns="45720" rtlCol="0" anchor="ctr"/>
          <a:lstStyle>
            <a:lvl1pPr algn="l">
              <a:defRPr sz="900" cap="all" spc="150" baseline="0">
                <a:solidFill>
                  <a:srgbClr val="FFFFFF"/>
                </a:solidFill>
              </a:defRPr>
            </a:lvl1pPr>
          </a:lstStyle>
          <a:p>
            <a:fld id="{193BAB95-8DA7-460B-B00A-7037C8394FB0}" type="datetime1">
              <a:rPr lang="en-US" smtClean="0"/>
              <a:pPr/>
              <a:t>11/7/2023</a:t>
            </a:fld>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200861" y="6319838"/>
            <a:ext cx="3982781" cy="365125"/>
          </a:xfrm>
          <a:prstGeom prst="rect">
            <a:avLst/>
          </a:prstGeom>
        </p:spPr>
        <p:txBody>
          <a:bodyPr vert="horz" lIns="91440" tIns="45720" rIns="91440" bIns="45720" rtlCol="0" anchor="ctr"/>
          <a:lstStyle>
            <a:lvl1pPr algn="ctr">
              <a:defRPr sz="900" cap="all" spc="150" baseline="0">
                <a:solidFill>
                  <a:srgbClr val="FFFFFF"/>
                </a:solidFill>
              </a:defRPr>
            </a:lvl1pPr>
          </a:lstStyle>
          <a:p>
            <a:r>
              <a:rPr lang="en-US"/>
              <a:t>Sample Footer Text</a:t>
            </a:r>
            <a:endParaRPr lang="en-US" dirty="0">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11190806" y="6324600"/>
            <a:ext cx="799078" cy="365125"/>
          </a:xfrm>
          <a:prstGeom prst="rect">
            <a:avLst/>
          </a:prstGeom>
        </p:spPr>
        <p:txBody>
          <a:bodyPr vert="horz" lIns="91440" tIns="45720" rIns="91440" bIns="45720" rtlCol="0" anchor="ctr"/>
          <a:lstStyle>
            <a:lvl1pPr algn="ctr">
              <a:defRPr sz="900" cap="all" spc="150" baseline="0">
                <a:solidFill>
                  <a:srgbClr val="FFFFFF"/>
                </a:solidFill>
              </a:defRPr>
            </a:lvl1pPr>
          </a:lstStyle>
          <a:p>
            <a:fld id="{11A71338-8BA2-4C79-A6C5-5A8E30081D0C}" type="slidenum">
              <a:rPr lang="en-US" smtClean="0"/>
              <a:pPr/>
              <a:t>‹#›</a:t>
            </a:fld>
            <a:endParaRPr lang="en-US" dirty="0"/>
          </a:p>
        </p:txBody>
      </p:sp>
      <p:sp>
        <p:nvSpPr>
          <p:cNvPr id="77" name="Freeform: Shape 76">
            <a:extLst>
              <a:ext uri="{FF2B5EF4-FFF2-40B4-BE49-F238E27FC236}">
                <a16:creationId xmlns:a16="http://schemas.microsoft.com/office/drawing/2014/main" id="{0A253F60-DE40-4508-A37A-61331DF1DD5D}"/>
              </a:ext>
            </a:extLst>
          </p:cNvPr>
          <p:cNvSpPr/>
          <p:nvPr/>
        </p:nvSpPr>
        <p:spPr>
          <a:xfrm>
            <a:off x="7979728" y="0"/>
            <a:ext cx="4209224" cy="1650549"/>
          </a:xfrm>
          <a:custGeom>
            <a:avLst/>
            <a:gdLst>
              <a:gd name="connsiteX0" fmla="*/ 0 w 4209224"/>
              <a:gd name="connsiteY0" fmla="*/ 0 h 1650549"/>
              <a:gd name="connsiteX1" fmla="*/ 846445 w 4209224"/>
              <a:gd name="connsiteY1" fmla="*/ 0 h 1650549"/>
              <a:gd name="connsiteX2" fmla="*/ 912542 w 4209224"/>
              <a:gd name="connsiteY2" fmla="*/ 108799 h 1650549"/>
              <a:gd name="connsiteX3" fmla="*/ 2362195 w 4209224"/>
              <a:gd name="connsiteY3" fmla="*/ 879573 h 1650549"/>
              <a:gd name="connsiteX4" fmla="*/ 3811848 w 4209224"/>
              <a:gd name="connsiteY4" fmla="*/ 108799 h 1650549"/>
              <a:gd name="connsiteX5" fmla="*/ 3877945 w 4209224"/>
              <a:gd name="connsiteY5" fmla="*/ 0 h 1650549"/>
              <a:gd name="connsiteX6" fmla="*/ 4209224 w 4209224"/>
              <a:gd name="connsiteY6" fmla="*/ 0 h 1650549"/>
              <a:gd name="connsiteX7" fmla="*/ 4209224 w 4209224"/>
              <a:gd name="connsiteY7" fmla="*/ 840421 h 1650549"/>
              <a:gd name="connsiteX8" fmla="*/ 4143538 w 4209224"/>
              <a:gd name="connsiteY8" fmla="*/ 912693 h 1650549"/>
              <a:gd name="connsiteX9" fmla="*/ 2362196 w 4209224"/>
              <a:gd name="connsiteY9" fmla="*/ 1650549 h 1650549"/>
              <a:gd name="connsiteX10" fmla="*/ 40969 w 4209224"/>
              <a:gd name="connsiteY10" fmla="*/ 111937 h 165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224" h="1650549">
                <a:moveTo>
                  <a:pt x="0" y="0"/>
                </a:moveTo>
                <a:lnTo>
                  <a:pt x="846445" y="0"/>
                </a:lnTo>
                <a:lnTo>
                  <a:pt x="912542" y="108799"/>
                </a:lnTo>
                <a:cubicBezTo>
                  <a:pt x="1226710" y="573829"/>
                  <a:pt x="1758748" y="879573"/>
                  <a:pt x="2362195" y="879573"/>
                </a:cubicBezTo>
                <a:cubicBezTo>
                  <a:pt x="2965642" y="879573"/>
                  <a:pt x="3497680" y="573829"/>
                  <a:pt x="3811848" y="108799"/>
                </a:cubicBezTo>
                <a:lnTo>
                  <a:pt x="3877945" y="0"/>
                </a:lnTo>
                <a:lnTo>
                  <a:pt x="4209224" y="0"/>
                </a:lnTo>
                <a:lnTo>
                  <a:pt x="4209224" y="840421"/>
                </a:lnTo>
                <a:lnTo>
                  <a:pt x="4143538" y="912693"/>
                </a:lnTo>
                <a:cubicBezTo>
                  <a:pt x="3687653" y="1368578"/>
                  <a:pt x="3057854" y="1650549"/>
                  <a:pt x="2362196" y="1650549"/>
                </a:cubicBezTo>
                <a:cubicBezTo>
                  <a:pt x="1318710" y="1650549"/>
                  <a:pt x="423404" y="1016115"/>
                  <a:pt x="40969" y="111937"/>
                </a:cubicBezTo>
                <a:close/>
              </a:path>
            </a:pathLst>
          </a:cu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Tree>
    <p:extLst>
      <p:ext uri="{BB962C8B-B14F-4D97-AF65-F5344CB8AC3E}">
        <p14:creationId xmlns:p14="http://schemas.microsoft.com/office/powerpoint/2010/main" val="902219440"/>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1" r:id="rId6"/>
    <p:sldLayoutId id="2147483687" r:id="rId7"/>
    <p:sldLayoutId id="2147483688" r:id="rId8"/>
    <p:sldLayoutId id="2147483689" r:id="rId9"/>
    <p:sldLayoutId id="2147483690" r:id="rId10"/>
    <p:sldLayoutId id="2147483692" r:id="rId11"/>
  </p:sldLayoutIdLst>
  <p:hf sldNum="0" hdr="0" ftr="0" dt="0"/>
  <p:txStyles>
    <p:titleStyle>
      <a:lvl1pPr algn="l" defTabSz="914400" rtl="0" eaLnBrk="1" latinLnBrk="0" hangingPunct="1">
        <a:lnSpc>
          <a:spcPct val="90000"/>
        </a:lnSpc>
        <a:spcBef>
          <a:spcPct val="0"/>
        </a:spcBef>
        <a:buNone/>
        <a:defRPr sz="4400" kern="1200">
          <a:solidFill>
            <a:srgbClr val="FFFFFF"/>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bg1"/>
        </a:buClr>
        <a:buSzPct val="75000"/>
        <a:buFont typeface="Arial" panose="020B0604020202020204" pitchFamily="34" charset="0"/>
        <a:buChar char="•"/>
        <a:defRPr sz="2800" kern="1200">
          <a:solidFill>
            <a:srgbClr val="FFFFFF"/>
          </a:solidFill>
          <a:latin typeface="+mn-lt"/>
          <a:ea typeface="+mn-ea"/>
          <a:cs typeface="+mn-cs"/>
        </a:defRPr>
      </a:lvl1pPr>
      <a:lvl2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400" kern="1200">
          <a:solidFill>
            <a:srgbClr val="FFFFFF"/>
          </a:solidFill>
          <a:latin typeface="+mn-lt"/>
          <a:ea typeface="+mn-ea"/>
          <a:cs typeface="+mn-cs"/>
        </a:defRPr>
      </a:lvl2pPr>
      <a:lvl3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000" kern="1200">
          <a:solidFill>
            <a:srgbClr val="FFFFFF"/>
          </a:solidFill>
          <a:latin typeface="+mn-lt"/>
          <a:ea typeface="+mn-ea"/>
          <a:cs typeface="+mn-cs"/>
        </a:defRPr>
      </a:lvl3pPr>
      <a:lvl4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4pPr>
      <a:lvl5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A4798C7F-C8CA-4799-BF37-3AB4642CDB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716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43" name="Group 42">
            <a:extLst>
              <a:ext uri="{FF2B5EF4-FFF2-40B4-BE49-F238E27FC236}">
                <a16:creationId xmlns:a16="http://schemas.microsoft.com/office/drawing/2014/main" id="{87F0794B-55D3-4D2D-BDE7-4688ED321E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2" name="Straight Connector 11">
              <a:extLst>
                <a:ext uri="{FF2B5EF4-FFF2-40B4-BE49-F238E27FC236}">
                  <a16:creationId xmlns:a16="http://schemas.microsoft.com/office/drawing/2014/main" id="{BE4C795B-1813-4CC6-B03F-8DD130BEAA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F4C04D-5CD8-446B-BE3D-257172E6E4C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FDDC802E-606F-4F39-84B6-90DF0FE544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C5B0C75-0136-4A39-9AB6-0F02C452781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5ED2B52-3D40-46DE-8B54-99A4071578D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8BCEC75-1B6B-45B2-8041-8D933FCF60F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A2FC789-056A-43CC-807E-4262CDC3E0F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8C32FD3-76B0-40E7-89F2-E9C523210AF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82E9447-8362-426C-840A-B6F2231F7BC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F141DC8-83CE-4C21-A5BA-E2FFF3D866E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512A697C-ECBC-40A9-AC69-BF96A34B91A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2E988AF-5EFB-43D3-B93F-6E4F41A2C90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B312C1B-AAE2-4A6D-ACC7-ABAA75D4285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7B96146-61DA-44D6-A9DF-6DB41FCF2D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B33F93D-4439-46EE-97C4-9CECAAFDCF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5914B275-A3D7-4BA4-B8CB-E7657100F3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D26EF3B-FBE7-4D57-8E01-553F50734A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6CC1E671-BA54-4B31-9A2E-8F50BC57A2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836A704-3624-4ABF-9A67-0F52C2F3EF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5FDC385D-BA34-481F-A991-A776E0B1930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1EF033A-D8FB-416B-AE51-4E098A27D6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7C17B48-F458-4E9B-9331-56FCDC5B6AB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07E44A4B-D453-46F0-A83D-AF0B33D5C59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46BEA9F-314B-440D-AE8D-21E1252EC5A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F15EAFD0-4869-4612-ACDE-ABC703104E8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A0F26706-7F23-4FF0-9CAF-F3C4F47C119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C0195A72-345A-4E88-8D71-14DB3D1B60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DBF51A6-A3BC-49FE-BB01-E899281177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78DF911-744C-419B-83DC-39F270BBF41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42" name="Freeform: Shape 41">
            <a:extLst>
              <a:ext uri="{FF2B5EF4-FFF2-40B4-BE49-F238E27FC236}">
                <a16:creationId xmlns:a16="http://schemas.microsoft.com/office/drawing/2014/main" id="{216BB147-20D5-4D93-BDA5-1BC614D6A4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14" y="5014716"/>
            <a:ext cx="2800124" cy="1843284"/>
          </a:xfrm>
          <a:custGeom>
            <a:avLst/>
            <a:gdLst>
              <a:gd name="connsiteX0" fmla="*/ 375358 w 2800124"/>
              <a:gd name="connsiteY0" fmla="*/ 0 h 1843284"/>
              <a:gd name="connsiteX1" fmla="*/ 2781298 w 2800124"/>
              <a:gd name="connsiteY1" fmla="*/ 1770066 h 1843284"/>
              <a:gd name="connsiteX2" fmla="*/ 2800124 w 2800124"/>
              <a:gd name="connsiteY2" fmla="*/ 1843284 h 1843284"/>
              <a:gd name="connsiteX3" fmla="*/ 1987869 w 2800124"/>
              <a:gd name="connsiteY3" fmla="*/ 1843284 h 1843284"/>
              <a:gd name="connsiteX4" fmla="*/ 1986195 w 2800124"/>
              <a:gd name="connsiteY4" fmla="*/ 1838711 h 1843284"/>
              <a:gd name="connsiteX5" fmla="*/ 375357 w 2800124"/>
              <a:gd name="connsiteY5" fmla="*/ 770976 h 1843284"/>
              <a:gd name="connsiteX6" fmla="*/ 23030 w 2800124"/>
              <a:gd name="connsiteY6" fmla="*/ 806494 h 1843284"/>
              <a:gd name="connsiteX7" fmla="*/ 0 w 2800124"/>
              <a:gd name="connsiteY7" fmla="*/ 812415 h 1843284"/>
              <a:gd name="connsiteX8" fmla="*/ 0 w 2800124"/>
              <a:gd name="connsiteY8" fmla="*/ 30983 h 1843284"/>
              <a:gd name="connsiteX9" fmla="*/ 117785 w 2800124"/>
              <a:gd name="connsiteY9" fmla="*/ 13007 h 1843284"/>
              <a:gd name="connsiteX10" fmla="*/ 375358 w 2800124"/>
              <a:gd name="connsiteY10" fmla="*/ 0 h 1843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00124" h="1843284">
                <a:moveTo>
                  <a:pt x="375358" y="0"/>
                </a:moveTo>
                <a:cubicBezTo>
                  <a:pt x="1505802" y="0"/>
                  <a:pt x="2462339" y="744579"/>
                  <a:pt x="2781298" y="1770066"/>
                </a:cubicBezTo>
                <a:lnTo>
                  <a:pt x="2800124" y="1843284"/>
                </a:lnTo>
                <a:lnTo>
                  <a:pt x="1987869" y="1843284"/>
                </a:lnTo>
                <a:lnTo>
                  <a:pt x="1986195" y="1838711"/>
                </a:lnTo>
                <a:cubicBezTo>
                  <a:pt x="1720801" y="1211248"/>
                  <a:pt x="1099494" y="770976"/>
                  <a:pt x="375357" y="770976"/>
                </a:cubicBezTo>
                <a:cubicBezTo>
                  <a:pt x="254668" y="770976"/>
                  <a:pt x="136835" y="783206"/>
                  <a:pt x="23030" y="806494"/>
                </a:cubicBezTo>
                <a:lnTo>
                  <a:pt x="0" y="812415"/>
                </a:lnTo>
                <a:lnTo>
                  <a:pt x="0" y="30983"/>
                </a:lnTo>
                <a:lnTo>
                  <a:pt x="117785" y="13007"/>
                </a:lnTo>
                <a:cubicBezTo>
                  <a:pt x="202473" y="4406"/>
                  <a:pt x="288401" y="0"/>
                  <a:pt x="375358" y="0"/>
                </a:cubicBezTo>
                <a:close/>
              </a:path>
            </a:pathLst>
          </a:cu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
        <p:nvSpPr>
          <p:cNvPr id="44" name="Freeform: Shape 43">
            <a:extLst>
              <a:ext uri="{FF2B5EF4-FFF2-40B4-BE49-F238E27FC236}">
                <a16:creationId xmlns:a16="http://schemas.microsoft.com/office/drawing/2014/main" id="{0A253F60-DE40-4508-A37A-61331DF1D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9728" y="0"/>
            <a:ext cx="4209224" cy="1650549"/>
          </a:xfrm>
          <a:custGeom>
            <a:avLst/>
            <a:gdLst>
              <a:gd name="connsiteX0" fmla="*/ 0 w 4209224"/>
              <a:gd name="connsiteY0" fmla="*/ 0 h 1650549"/>
              <a:gd name="connsiteX1" fmla="*/ 846445 w 4209224"/>
              <a:gd name="connsiteY1" fmla="*/ 0 h 1650549"/>
              <a:gd name="connsiteX2" fmla="*/ 912542 w 4209224"/>
              <a:gd name="connsiteY2" fmla="*/ 108799 h 1650549"/>
              <a:gd name="connsiteX3" fmla="*/ 2362195 w 4209224"/>
              <a:gd name="connsiteY3" fmla="*/ 879573 h 1650549"/>
              <a:gd name="connsiteX4" fmla="*/ 3811848 w 4209224"/>
              <a:gd name="connsiteY4" fmla="*/ 108799 h 1650549"/>
              <a:gd name="connsiteX5" fmla="*/ 3877945 w 4209224"/>
              <a:gd name="connsiteY5" fmla="*/ 0 h 1650549"/>
              <a:gd name="connsiteX6" fmla="*/ 4209224 w 4209224"/>
              <a:gd name="connsiteY6" fmla="*/ 0 h 1650549"/>
              <a:gd name="connsiteX7" fmla="*/ 4209224 w 4209224"/>
              <a:gd name="connsiteY7" fmla="*/ 840421 h 1650549"/>
              <a:gd name="connsiteX8" fmla="*/ 4143538 w 4209224"/>
              <a:gd name="connsiteY8" fmla="*/ 912693 h 1650549"/>
              <a:gd name="connsiteX9" fmla="*/ 2362196 w 4209224"/>
              <a:gd name="connsiteY9" fmla="*/ 1650549 h 1650549"/>
              <a:gd name="connsiteX10" fmla="*/ 40969 w 4209224"/>
              <a:gd name="connsiteY10" fmla="*/ 111937 h 165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224" h="1650549">
                <a:moveTo>
                  <a:pt x="0" y="0"/>
                </a:moveTo>
                <a:lnTo>
                  <a:pt x="846445" y="0"/>
                </a:lnTo>
                <a:lnTo>
                  <a:pt x="912542" y="108799"/>
                </a:lnTo>
                <a:cubicBezTo>
                  <a:pt x="1226710" y="573829"/>
                  <a:pt x="1758748" y="879573"/>
                  <a:pt x="2362195" y="879573"/>
                </a:cubicBezTo>
                <a:cubicBezTo>
                  <a:pt x="2965642" y="879573"/>
                  <a:pt x="3497680" y="573829"/>
                  <a:pt x="3811848" y="108799"/>
                </a:cubicBezTo>
                <a:lnTo>
                  <a:pt x="3877945" y="0"/>
                </a:lnTo>
                <a:lnTo>
                  <a:pt x="4209224" y="0"/>
                </a:lnTo>
                <a:lnTo>
                  <a:pt x="4209224" y="840421"/>
                </a:lnTo>
                <a:lnTo>
                  <a:pt x="4143538" y="912693"/>
                </a:lnTo>
                <a:cubicBezTo>
                  <a:pt x="3687653" y="1368578"/>
                  <a:pt x="3057854" y="1650549"/>
                  <a:pt x="2362196" y="1650549"/>
                </a:cubicBezTo>
                <a:cubicBezTo>
                  <a:pt x="1318710" y="1650549"/>
                  <a:pt x="423404" y="1016115"/>
                  <a:pt x="40969" y="111937"/>
                </a:cubicBezTo>
                <a:close/>
              </a:path>
            </a:pathLst>
          </a:cu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
        <p:nvSpPr>
          <p:cNvPr id="46" name="Freeform: Shape 45">
            <a:extLst>
              <a:ext uri="{FF2B5EF4-FFF2-40B4-BE49-F238E27FC236}">
                <a16:creationId xmlns:a16="http://schemas.microsoft.com/office/drawing/2014/main" id="{9A0D6220-3DFE-4182-9152-9135493A6B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a:off x="7979728" y="0"/>
            <a:ext cx="4209224" cy="1650549"/>
          </a:xfrm>
          <a:custGeom>
            <a:avLst/>
            <a:gdLst>
              <a:gd name="connsiteX0" fmla="*/ 0 w 4209224"/>
              <a:gd name="connsiteY0" fmla="*/ 0 h 1650549"/>
              <a:gd name="connsiteX1" fmla="*/ 846445 w 4209224"/>
              <a:gd name="connsiteY1" fmla="*/ 0 h 1650549"/>
              <a:gd name="connsiteX2" fmla="*/ 912542 w 4209224"/>
              <a:gd name="connsiteY2" fmla="*/ 108799 h 1650549"/>
              <a:gd name="connsiteX3" fmla="*/ 2362195 w 4209224"/>
              <a:gd name="connsiteY3" fmla="*/ 879573 h 1650549"/>
              <a:gd name="connsiteX4" fmla="*/ 3811848 w 4209224"/>
              <a:gd name="connsiteY4" fmla="*/ 108799 h 1650549"/>
              <a:gd name="connsiteX5" fmla="*/ 3877945 w 4209224"/>
              <a:gd name="connsiteY5" fmla="*/ 0 h 1650549"/>
              <a:gd name="connsiteX6" fmla="*/ 4209224 w 4209224"/>
              <a:gd name="connsiteY6" fmla="*/ 0 h 1650549"/>
              <a:gd name="connsiteX7" fmla="*/ 4209224 w 4209224"/>
              <a:gd name="connsiteY7" fmla="*/ 840421 h 1650549"/>
              <a:gd name="connsiteX8" fmla="*/ 4143538 w 4209224"/>
              <a:gd name="connsiteY8" fmla="*/ 912693 h 1650549"/>
              <a:gd name="connsiteX9" fmla="*/ 2362196 w 4209224"/>
              <a:gd name="connsiteY9" fmla="*/ 1650549 h 1650549"/>
              <a:gd name="connsiteX10" fmla="*/ 40969 w 4209224"/>
              <a:gd name="connsiteY10" fmla="*/ 111937 h 165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224" h="1650549">
                <a:moveTo>
                  <a:pt x="0" y="0"/>
                </a:moveTo>
                <a:lnTo>
                  <a:pt x="846445" y="0"/>
                </a:lnTo>
                <a:lnTo>
                  <a:pt x="912542" y="108799"/>
                </a:lnTo>
                <a:cubicBezTo>
                  <a:pt x="1226710" y="573829"/>
                  <a:pt x="1758748" y="879573"/>
                  <a:pt x="2362195" y="879573"/>
                </a:cubicBezTo>
                <a:cubicBezTo>
                  <a:pt x="2965642" y="879573"/>
                  <a:pt x="3497680" y="573829"/>
                  <a:pt x="3811848" y="108799"/>
                </a:cubicBezTo>
                <a:lnTo>
                  <a:pt x="3877945" y="0"/>
                </a:lnTo>
                <a:lnTo>
                  <a:pt x="4209224" y="0"/>
                </a:lnTo>
                <a:lnTo>
                  <a:pt x="4209224" y="840421"/>
                </a:lnTo>
                <a:lnTo>
                  <a:pt x="4143538" y="912693"/>
                </a:lnTo>
                <a:cubicBezTo>
                  <a:pt x="3687653" y="1368578"/>
                  <a:pt x="3057854" y="1650549"/>
                  <a:pt x="2362196" y="1650549"/>
                </a:cubicBezTo>
                <a:cubicBezTo>
                  <a:pt x="1318710" y="1650549"/>
                  <a:pt x="423404" y="1016115"/>
                  <a:pt x="40969" y="111937"/>
                </a:cubicBezTo>
                <a:close/>
              </a:path>
            </a:pathLst>
          </a:cu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grpSp>
        <p:nvGrpSpPr>
          <p:cNvPr id="48" name="Group 47">
            <a:extLst>
              <a:ext uri="{FF2B5EF4-FFF2-40B4-BE49-F238E27FC236}">
                <a16:creationId xmlns:a16="http://schemas.microsoft.com/office/drawing/2014/main" id="{44C729BC-90F1-4823-A305-F6F124E93A95}"/>
              </a:ext>
              <a:ext uri="{C183D7F6-B498-43B3-948B-1728B52AA6E4}">
                <adec:decorative xmlns:adec="http://schemas.microsoft.com/office/drawing/2017/decorative" val="1"/>
              </a:ext>
            </a:extLst>
          </p:cNvPr>
          <p:cNvGrpSpPr>
            <a:grpSpLocks noGrp="1" noUngrp="1" noRot="1" noChangeAspect="1" noMove="1" noResize="1"/>
          </p:cNvGrpSpPr>
          <p:nvPr userDrawn="1">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49" name="Straight Connector 48">
              <a:extLst>
                <a:ext uri="{FF2B5EF4-FFF2-40B4-BE49-F238E27FC236}">
                  <a16:creationId xmlns:a16="http://schemas.microsoft.com/office/drawing/2014/main" id="{640014BD-8822-4EFD-B887-1E95DBBB42A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1E9445DF-509C-4993-834C-4A95C90E301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DCB110E-203A-4D63-810B-7AB453AB9B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F264073E-6737-44FE-BC04-BFEE371334D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6DA24A7E-F63B-4B87-ABA5-BDD8F8F65F7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9CC2C5D2-CEDF-4390-A89D-71DBD7C3771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956D0DF-B8DD-44AB-A831-329B2973EE9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7AB17CF4-098C-43B0-A0E0-235CEB55FB5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D3CA7C27-06AF-4DB3-A3B2-F81C41D52B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8BD2BB17-7774-4215-872F-9CF37633BB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2E1C172-AA18-42F1-B952-4791B50351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C9D5EBAC-D904-4410-A575-1A2B810D888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8B38425E-0189-47B9-9F42-67DC5386E3B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E6584C8E-A8AC-49AB-8E5B-337E14D4F85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E8FCDC21-75B9-4F36-AEB4-186CDD994F2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79AAC1FD-FBB6-4E21-A267-E4B9029BB47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20FDEAF3-AB6A-41DF-BF11-24512081800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29F9892F-F26B-4C6F-A949-097D3EBC773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FCCA59EA-5156-402B-82A4-AAE14B2D9A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31E175D8-17F1-46B8-807F-89A75CD4D96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5AE169C4-F6B2-44D0-A73C-88C304E8A3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2CE19136-3F8D-4350-A424-8241923BCD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CF937350-E379-4C45-BC56-20808BBED3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FE4F6988-3981-46A0-B744-EE972197D4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EDB419A9-FCB9-4B39-8D9E-91CC0B8E77A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7D6861DB-43A8-4624-9ECC-5A96BE3AF1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4AFBD701-C20E-441D-8596-4BBBF49556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73C41C88-00F9-45AF-8D64-37BA70969B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E6420BDA-21B9-4B17-A82E-A9EB28138A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useBgFill="1">
        <p:nvSpPr>
          <p:cNvPr id="79" name="Rectangle 78">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1" name="Rectangle 80">
            <a:extLst>
              <a:ext uri="{FF2B5EF4-FFF2-40B4-BE49-F238E27FC236}">
                <a16:creationId xmlns:a16="http://schemas.microsoft.com/office/drawing/2014/main" id="{533901C1-0E99-46F3-9F74-F447C46AD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3" name="Right Triangle 82">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63303" y="1566850"/>
            <a:ext cx="568289" cy="568289"/>
          </a:xfrm>
          <a:prstGeom prst="rtTriangl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88952" cy="6858000"/>
            <a:chOff x="-6214" y="-1"/>
            <a:chExt cx="12214827" cy="6858000"/>
          </a:xfrm>
        </p:grpSpPr>
        <p:cxnSp>
          <p:nvCxnSpPr>
            <p:cNvPr id="86" name="Straight Connector 85">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457200" y="728907"/>
            <a:ext cx="4952999" cy="2244176"/>
          </a:xfrm>
        </p:spPr>
        <p:txBody>
          <a:bodyPr vert="horz" lIns="91440" tIns="45720" rIns="91440" bIns="45720" rtlCol="0" anchor="ctr">
            <a:normAutofit/>
          </a:bodyPr>
          <a:lstStyle/>
          <a:p>
            <a:pPr algn="l"/>
            <a:r>
              <a:rPr lang="en-US" sz="4400">
                <a:solidFill>
                  <a:schemeClr val="tx2"/>
                </a:solidFill>
              </a:rPr>
              <a:t>Business Case for Change</a:t>
            </a:r>
          </a:p>
          <a:p>
            <a:pPr algn="l"/>
            <a:endParaRPr lang="en-US" sz="4400">
              <a:solidFill>
                <a:schemeClr val="tx2"/>
              </a:solidFill>
            </a:endParaRPr>
          </a:p>
        </p:txBody>
      </p:sp>
      <p:sp>
        <p:nvSpPr>
          <p:cNvPr id="3" name="Subtitle 2"/>
          <p:cNvSpPr>
            <a:spLocks noGrp="1"/>
          </p:cNvSpPr>
          <p:nvPr>
            <p:ph type="subTitle" idx="1"/>
          </p:nvPr>
        </p:nvSpPr>
        <p:spPr>
          <a:xfrm>
            <a:off x="457200" y="3264832"/>
            <a:ext cx="4952999" cy="3009494"/>
          </a:xfrm>
        </p:spPr>
        <p:txBody>
          <a:bodyPr vert="horz" lIns="91440" tIns="45720" rIns="91440" bIns="45720" rtlCol="0" anchor="t">
            <a:normAutofit/>
          </a:bodyPr>
          <a:lstStyle/>
          <a:p>
            <a:r>
              <a:rPr lang="en-US" sz="1800" dirty="0">
                <a:solidFill>
                  <a:schemeClr val="tx2"/>
                </a:solidFill>
              </a:rPr>
              <a:t>Name</a:t>
            </a:r>
            <a:endParaRPr lang="en-US" dirty="0"/>
          </a:p>
          <a:p>
            <a:r>
              <a:rPr lang="en-US" sz="1800" dirty="0">
                <a:solidFill>
                  <a:schemeClr val="tx2"/>
                </a:solidFill>
              </a:rPr>
              <a:t>Capella University</a:t>
            </a:r>
          </a:p>
          <a:p>
            <a:r>
              <a:rPr lang="en-US" sz="1800" dirty="0">
                <a:solidFill>
                  <a:schemeClr val="tx2"/>
                </a:solidFill>
              </a:rPr>
              <a:t>FPX 6008</a:t>
            </a:r>
          </a:p>
          <a:p>
            <a:r>
              <a:rPr lang="en-US" sz="1800" dirty="0">
                <a:solidFill>
                  <a:schemeClr val="tx2"/>
                </a:solidFill>
              </a:rPr>
              <a:t>Instructor’s Name</a:t>
            </a:r>
          </a:p>
          <a:p>
            <a:r>
              <a:rPr lang="en-US" sz="1800" dirty="0">
                <a:solidFill>
                  <a:schemeClr val="tx2"/>
                </a:solidFill>
              </a:rPr>
              <a:t>November 2023</a:t>
            </a:r>
          </a:p>
          <a:p>
            <a:pPr marL="228600" indent="-228600" algn="l">
              <a:buFont typeface="+mj-lt"/>
              <a:buAutoNum type="arabicPeriod"/>
            </a:pPr>
            <a:endParaRPr lang="en-US" sz="1800">
              <a:solidFill>
                <a:schemeClr val="tx2"/>
              </a:solidFill>
            </a:endParaRPr>
          </a:p>
        </p:txBody>
      </p:sp>
      <p:pic>
        <p:nvPicPr>
          <p:cNvPr id="47" name="Picture 46">
            <a:extLst>
              <a:ext uri="{FF2B5EF4-FFF2-40B4-BE49-F238E27FC236}">
                <a16:creationId xmlns:a16="http://schemas.microsoft.com/office/drawing/2014/main" id="{7F19D1E5-17BB-F198-194D-AF2B52DE4671}"/>
              </a:ext>
            </a:extLst>
          </p:cNvPr>
          <p:cNvPicPr>
            <a:picLocks noChangeAspect="1"/>
          </p:cNvPicPr>
          <p:nvPr/>
        </p:nvPicPr>
        <p:blipFill rotWithShape="1">
          <a:blip r:embed="rId2"/>
          <a:srcRect l="13796" r="32599" b="1"/>
          <a:stretch/>
        </p:blipFill>
        <p:spPr>
          <a:xfrm>
            <a:off x="6075730" y="-3440"/>
            <a:ext cx="6129239" cy="6861439"/>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E7E1993-6448-42F8-8FB3-76104F45B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942B1D20-D329-4285-AED2-DABDCE902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ectangle 12">
            <a:extLst>
              <a:ext uri="{FF2B5EF4-FFF2-40B4-BE49-F238E27FC236}">
                <a16:creationId xmlns:a16="http://schemas.microsoft.com/office/drawing/2014/main" id="{B9016B79-9C59-4CEA-A85C-3E4C8877B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20861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5" name="Right Triangle 14">
            <a:extLst>
              <a:ext uri="{FF2B5EF4-FFF2-40B4-BE49-F238E27FC236}">
                <a16:creationId xmlns:a16="http://schemas.microsoft.com/office/drawing/2014/main" id="{2391C84E-C2EA-44FC-A7D1-FAE3E2850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8102" y="-284146"/>
            <a:ext cx="568289" cy="568289"/>
          </a:xfrm>
          <a:prstGeom prst="rtTriangle">
            <a:avLst/>
          </a:prstGeom>
          <a:solidFill>
            <a:schemeClr val="accent5">
              <a:lumMod val="50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47B3131A-B518-43E5-A896-E9D654A486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8" name="Straight Connector 17">
              <a:extLst>
                <a:ext uri="{FF2B5EF4-FFF2-40B4-BE49-F238E27FC236}">
                  <a16:creationId xmlns:a16="http://schemas.microsoft.com/office/drawing/2014/main" id="{476355E6-7A00-4B30-A47B-80EF0D0D6BD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7D0B06C-9FFD-42E8-B19F-062C248CD7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5291278-5FDA-45C6-B93E-1FA6D9130B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FF95DF7-BFEE-4791-A691-BAF693F38F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7C504F1-5AA9-45F5-9030-22533885AFA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D75999E-3496-4713-8046-AC17DB2668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6B91000-D71E-40A8-AA8F-E9BB106A8C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A9D188E-6FDB-47DE-A5FB-728E56BD04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D98C242-C677-4CF5-A189-52C3ADAFD7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9D7CD7F-137F-42DC-AFFA-52D9B8DF5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E3C1C05-EF55-47B3-B1D8-5491163376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E6BE961-4385-4384-B028-D57AA88EF5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98288B9-9DC0-41DF-BDC2-329675E142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A97B8C6-FF63-4B6A-913C-50CB2EB7BD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3734427-CEE3-45F9-8CDE-7DC2897161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5443404-2D71-4E54-86D6-DB0D769AA4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C94E908-A14E-4E7A-B4FC-BB9D82FD0F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2E257B4-59EA-43CC-A20C-D2755D26B4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1037FBF-2F84-4578-9624-4E6D107666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26E3BDC-D7FC-4C7E-9F35-1D05C9D545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E39965B-216F-478B-8653-0F7B877C0B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E2116FC6-1CFC-4E87-8431-E7833BFB7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97829DA6-D97C-490E-BEEF-83832787DE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9495B6D3-A3B6-4636-A210-AFC128284F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A2462476-3252-49A1-93CE-4FA22B830C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E3C18803-7708-483D-8CE3-0992784BB5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B4024AE-5222-4804-AA42-E7A4C0B970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414FBE75-ECC4-4BB7-92B2-74D6CF6864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F7061C60-9F4E-4144-B974-AFB802AF4C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CB1B5442-0B6A-6C55-D637-C41842584D8B}"/>
              </a:ext>
            </a:extLst>
          </p:cNvPr>
          <p:cNvSpPr>
            <a:spLocks noGrp="1"/>
          </p:cNvSpPr>
          <p:nvPr>
            <p:ph type="title"/>
          </p:nvPr>
        </p:nvSpPr>
        <p:spPr>
          <a:xfrm>
            <a:off x="457201" y="720772"/>
            <a:ext cx="3733078" cy="5531079"/>
          </a:xfrm>
        </p:spPr>
        <p:txBody>
          <a:bodyPr>
            <a:normAutofit/>
          </a:bodyPr>
          <a:lstStyle/>
          <a:p>
            <a:r>
              <a:rPr lang="en-US" dirty="0">
                <a:cs typeface="Posterama"/>
              </a:rPr>
              <a:t>References</a:t>
            </a:r>
            <a:endParaRPr lang="en-US" dirty="0"/>
          </a:p>
        </p:txBody>
      </p:sp>
      <p:sp>
        <p:nvSpPr>
          <p:cNvPr id="48" name="Flowchart: Document 8">
            <a:extLst>
              <a:ext uri="{FF2B5EF4-FFF2-40B4-BE49-F238E27FC236}">
                <a16:creationId xmlns:a16="http://schemas.microsoft.com/office/drawing/2014/main" id="{6B91DA8E-00B5-4214-AFE5-535E47051D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885106" y="-465509"/>
            <a:ext cx="6858001" cy="7789015"/>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26328 h 47652"/>
              <a:gd name="connsiteX1" fmla="*/ 21562 w 21600"/>
              <a:gd name="connsiteY1" fmla="*/ 0 h 47652"/>
              <a:gd name="connsiteX2" fmla="*/ 21600 w 21600"/>
              <a:gd name="connsiteY2" fmla="*/ 43650 h 47652"/>
              <a:gd name="connsiteX3" fmla="*/ 0 w 21600"/>
              <a:gd name="connsiteY3" fmla="*/ 46500 h 47652"/>
              <a:gd name="connsiteX4" fmla="*/ 0 w 21600"/>
              <a:gd name="connsiteY4" fmla="*/ 26328 h 47652"/>
              <a:gd name="connsiteX0" fmla="*/ 56 w 21600"/>
              <a:gd name="connsiteY0" fmla="*/ 98 h 47652"/>
              <a:gd name="connsiteX1" fmla="*/ 21562 w 21600"/>
              <a:gd name="connsiteY1" fmla="*/ 0 h 47652"/>
              <a:gd name="connsiteX2" fmla="*/ 21600 w 21600"/>
              <a:gd name="connsiteY2" fmla="*/ 43650 h 47652"/>
              <a:gd name="connsiteX3" fmla="*/ 0 w 21600"/>
              <a:gd name="connsiteY3" fmla="*/ 46500 h 47652"/>
              <a:gd name="connsiteX4" fmla="*/ 56 w 21600"/>
              <a:gd name="connsiteY4" fmla="*/ 98 h 47652"/>
              <a:gd name="connsiteX0" fmla="*/ 37 w 21600"/>
              <a:gd name="connsiteY0" fmla="*/ 196 h 47652"/>
              <a:gd name="connsiteX1" fmla="*/ 21562 w 21600"/>
              <a:gd name="connsiteY1" fmla="*/ 0 h 47652"/>
              <a:gd name="connsiteX2" fmla="*/ 21600 w 21600"/>
              <a:gd name="connsiteY2" fmla="*/ 43650 h 47652"/>
              <a:gd name="connsiteX3" fmla="*/ 0 w 21600"/>
              <a:gd name="connsiteY3" fmla="*/ 46500 h 47652"/>
              <a:gd name="connsiteX4" fmla="*/ 37 w 21600"/>
              <a:gd name="connsiteY4" fmla="*/ 196 h 47652"/>
              <a:gd name="connsiteX0" fmla="*/ 5 w 21606"/>
              <a:gd name="connsiteY0" fmla="*/ 196 h 47652"/>
              <a:gd name="connsiteX1" fmla="*/ 21568 w 21606"/>
              <a:gd name="connsiteY1" fmla="*/ 0 h 47652"/>
              <a:gd name="connsiteX2" fmla="*/ 21606 w 21606"/>
              <a:gd name="connsiteY2" fmla="*/ 43650 h 47652"/>
              <a:gd name="connsiteX3" fmla="*/ 6 w 21606"/>
              <a:gd name="connsiteY3" fmla="*/ 46500 h 47652"/>
              <a:gd name="connsiteX4" fmla="*/ 5 w 21606"/>
              <a:gd name="connsiteY4" fmla="*/ 196 h 47652"/>
              <a:gd name="connsiteX0" fmla="*/ 3 w 21642"/>
              <a:gd name="connsiteY0" fmla="*/ 1 h 47652"/>
              <a:gd name="connsiteX1" fmla="*/ 21604 w 21642"/>
              <a:gd name="connsiteY1" fmla="*/ 0 h 47652"/>
              <a:gd name="connsiteX2" fmla="*/ 21642 w 21642"/>
              <a:gd name="connsiteY2" fmla="*/ 43650 h 47652"/>
              <a:gd name="connsiteX3" fmla="*/ 42 w 21642"/>
              <a:gd name="connsiteY3" fmla="*/ 46500 h 47652"/>
              <a:gd name="connsiteX4" fmla="*/ 3 w 21642"/>
              <a:gd name="connsiteY4" fmla="*/ 1 h 47652"/>
              <a:gd name="connsiteX0" fmla="*/ 3 w 21642"/>
              <a:gd name="connsiteY0" fmla="*/ 0 h 47651"/>
              <a:gd name="connsiteX1" fmla="*/ 21623 w 21642"/>
              <a:gd name="connsiteY1" fmla="*/ 97 h 47651"/>
              <a:gd name="connsiteX2" fmla="*/ 21642 w 21642"/>
              <a:gd name="connsiteY2" fmla="*/ 43649 h 47651"/>
              <a:gd name="connsiteX3" fmla="*/ 42 w 21642"/>
              <a:gd name="connsiteY3" fmla="*/ 46499 h 47651"/>
              <a:gd name="connsiteX4" fmla="*/ 3 w 21642"/>
              <a:gd name="connsiteY4" fmla="*/ 0 h 47651"/>
              <a:gd name="connsiteX0" fmla="*/ 3 w 21642"/>
              <a:gd name="connsiteY0" fmla="*/ 147 h 47798"/>
              <a:gd name="connsiteX1" fmla="*/ 21623 w 21642"/>
              <a:gd name="connsiteY1" fmla="*/ 0 h 47798"/>
              <a:gd name="connsiteX2" fmla="*/ 21642 w 21642"/>
              <a:gd name="connsiteY2" fmla="*/ 43796 h 47798"/>
              <a:gd name="connsiteX3" fmla="*/ 42 w 21642"/>
              <a:gd name="connsiteY3" fmla="*/ 46646 h 47798"/>
              <a:gd name="connsiteX4" fmla="*/ 3 w 21642"/>
              <a:gd name="connsiteY4" fmla="*/ 147 h 47798"/>
              <a:gd name="connsiteX0" fmla="*/ 17 w 21656"/>
              <a:gd name="connsiteY0" fmla="*/ 147 h 47742"/>
              <a:gd name="connsiteX1" fmla="*/ 21637 w 21656"/>
              <a:gd name="connsiteY1" fmla="*/ 0 h 47742"/>
              <a:gd name="connsiteX2" fmla="*/ 21656 w 21656"/>
              <a:gd name="connsiteY2" fmla="*/ 43796 h 47742"/>
              <a:gd name="connsiteX3" fmla="*/ 0 w 21656"/>
              <a:gd name="connsiteY3" fmla="*/ 46582 h 47742"/>
              <a:gd name="connsiteX4" fmla="*/ 17 w 21656"/>
              <a:gd name="connsiteY4" fmla="*/ 147 h 47742"/>
              <a:gd name="connsiteX0" fmla="*/ 17 w 21663"/>
              <a:gd name="connsiteY0" fmla="*/ 73 h 47668"/>
              <a:gd name="connsiteX1" fmla="*/ 21663 w 21663"/>
              <a:gd name="connsiteY1" fmla="*/ 0 h 47668"/>
              <a:gd name="connsiteX2" fmla="*/ 21656 w 21663"/>
              <a:gd name="connsiteY2" fmla="*/ 43722 h 47668"/>
              <a:gd name="connsiteX3" fmla="*/ 0 w 21663"/>
              <a:gd name="connsiteY3" fmla="*/ 46508 h 47668"/>
              <a:gd name="connsiteX4" fmla="*/ 17 w 21663"/>
              <a:gd name="connsiteY4" fmla="*/ 73 h 47668"/>
              <a:gd name="connsiteX0" fmla="*/ 5 w 21671"/>
              <a:gd name="connsiteY0" fmla="*/ 73 h 47668"/>
              <a:gd name="connsiteX1" fmla="*/ 21671 w 21671"/>
              <a:gd name="connsiteY1" fmla="*/ 0 h 47668"/>
              <a:gd name="connsiteX2" fmla="*/ 21664 w 21671"/>
              <a:gd name="connsiteY2" fmla="*/ 43722 h 47668"/>
              <a:gd name="connsiteX3" fmla="*/ 8 w 21671"/>
              <a:gd name="connsiteY3" fmla="*/ 46508 h 47668"/>
              <a:gd name="connsiteX4" fmla="*/ 5 w 21671"/>
              <a:gd name="connsiteY4" fmla="*/ 73 h 47668"/>
              <a:gd name="connsiteX0" fmla="*/ 5 w 21671"/>
              <a:gd name="connsiteY0" fmla="*/ 73 h 47668"/>
              <a:gd name="connsiteX1" fmla="*/ 21671 w 21671"/>
              <a:gd name="connsiteY1" fmla="*/ 0 h 47668"/>
              <a:gd name="connsiteX2" fmla="*/ 21670 w 21671"/>
              <a:gd name="connsiteY2" fmla="*/ 43722 h 47668"/>
              <a:gd name="connsiteX3" fmla="*/ 8 w 21671"/>
              <a:gd name="connsiteY3" fmla="*/ 46508 h 47668"/>
              <a:gd name="connsiteX4" fmla="*/ 5 w 21671"/>
              <a:gd name="connsiteY4" fmla="*/ 73 h 47668"/>
              <a:gd name="connsiteX0" fmla="*/ 4 w 21676"/>
              <a:gd name="connsiteY0" fmla="*/ 0 h 47722"/>
              <a:gd name="connsiteX1" fmla="*/ 21676 w 21676"/>
              <a:gd name="connsiteY1" fmla="*/ 54 h 47722"/>
              <a:gd name="connsiteX2" fmla="*/ 21675 w 21676"/>
              <a:gd name="connsiteY2" fmla="*/ 43776 h 47722"/>
              <a:gd name="connsiteX3" fmla="*/ 13 w 21676"/>
              <a:gd name="connsiteY3" fmla="*/ 46562 h 47722"/>
              <a:gd name="connsiteX4" fmla="*/ 4 w 21676"/>
              <a:gd name="connsiteY4" fmla="*/ 0 h 47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76" h="47722">
                <a:moveTo>
                  <a:pt x="4" y="0"/>
                </a:moveTo>
                <a:lnTo>
                  <a:pt x="21676" y="54"/>
                </a:lnTo>
                <a:cubicBezTo>
                  <a:pt x="21676" y="5828"/>
                  <a:pt x="21675" y="38002"/>
                  <a:pt x="21675" y="43776"/>
                </a:cubicBezTo>
                <a:cubicBezTo>
                  <a:pt x="10875" y="43776"/>
                  <a:pt x="10813" y="50312"/>
                  <a:pt x="13" y="46562"/>
                </a:cubicBezTo>
                <a:cubicBezTo>
                  <a:pt x="32" y="31095"/>
                  <a:pt x="-15" y="15467"/>
                  <a:pt x="4" y="0"/>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5" name="Content Placeholder 2">
            <a:extLst>
              <a:ext uri="{FF2B5EF4-FFF2-40B4-BE49-F238E27FC236}">
                <a16:creationId xmlns:a16="http://schemas.microsoft.com/office/drawing/2014/main" id="{508AFB0A-E62E-293F-5B4C-D14C26102C01}"/>
              </a:ext>
            </a:extLst>
          </p:cNvPr>
          <p:cNvGraphicFramePr>
            <a:graphicFrameLocks noGrp="1"/>
          </p:cNvGraphicFramePr>
          <p:nvPr>
            <p:ph idx="1"/>
            <p:extLst>
              <p:ext uri="{D42A27DB-BD31-4B8C-83A1-F6EECF244321}">
                <p14:modId xmlns:p14="http://schemas.microsoft.com/office/powerpoint/2010/main" val="3217913523"/>
              </p:ext>
            </p:extLst>
          </p:nvPr>
        </p:nvGraphicFramePr>
        <p:xfrm>
          <a:off x="5165512" y="185047"/>
          <a:ext cx="6831118" cy="6059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9998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3" name="Rectangle 52">
            <a:extLst>
              <a:ext uri="{FF2B5EF4-FFF2-40B4-BE49-F238E27FC236}">
                <a16:creationId xmlns:a16="http://schemas.microsoft.com/office/drawing/2014/main" id="{8E7E1993-6448-42F8-8FB3-76104F45B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5" name="Rectangle 54">
            <a:extLst>
              <a:ext uri="{FF2B5EF4-FFF2-40B4-BE49-F238E27FC236}">
                <a16:creationId xmlns:a16="http://schemas.microsoft.com/office/drawing/2014/main" id="{BC3FA84C-8729-4FD0-B361-46AE04B43E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7" name="Right Triangle 56">
            <a:extLst>
              <a:ext uri="{FF2B5EF4-FFF2-40B4-BE49-F238E27FC236}">
                <a16:creationId xmlns:a16="http://schemas.microsoft.com/office/drawing/2014/main" id="{2391C84E-C2EA-44FC-A7D1-FAE3E2850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8102" y="-284146"/>
            <a:ext cx="568289" cy="568289"/>
          </a:xfrm>
          <a:prstGeom prst="rtTriangl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58">
            <a:extLst>
              <a:ext uri="{FF2B5EF4-FFF2-40B4-BE49-F238E27FC236}">
                <a16:creationId xmlns:a16="http://schemas.microsoft.com/office/drawing/2014/main" id="{47B3131A-B518-43E5-A896-E9D654A486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60" name="Straight Connector 59">
              <a:extLst>
                <a:ext uri="{FF2B5EF4-FFF2-40B4-BE49-F238E27FC236}">
                  <a16:creationId xmlns:a16="http://schemas.microsoft.com/office/drawing/2014/main" id="{476355E6-7A00-4B30-A47B-80EF0D0D6BD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97D0B06C-9FFD-42E8-B19F-062C248CD7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5291278-5FDA-45C6-B93E-1FA6D9130B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FFF95DF7-BFEE-4791-A691-BAF693F38F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C7C504F1-5AA9-45F5-9030-22533885AFA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ED75999E-3496-4713-8046-AC17DB2668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6B91000-D71E-40A8-AA8F-E9BB106A8C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9A9D188E-6FDB-47DE-A5FB-728E56BD04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D98C242-C677-4CF5-A189-52C3ADAFD7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A9D7CD7F-137F-42DC-AFFA-52D9B8DF5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9E3C1C05-EF55-47B3-B1D8-5491163376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8E6BE961-4385-4384-B028-D57AA88EF5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F98288B9-9DC0-41DF-BDC2-329675E142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AA97B8C6-FF63-4B6A-913C-50CB2EB7BD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F3734427-CEE3-45F9-8CDE-7DC2897161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5443404-2D71-4E54-86D6-DB0D769AA4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5C94E908-A14E-4E7A-B4FC-BB9D82FD0F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A2E257B4-59EA-43CC-A20C-D2755D26B4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11037FBF-2F84-4578-9624-4E6D107666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526E3BDC-D7FC-4C7E-9F35-1D05C9D545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4E39965B-216F-478B-8653-0F7B877C0B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E2116FC6-1CFC-4E87-8431-E7833BFB7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97829DA6-D97C-490E-BEEF-83832787DE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9495B6D3-A3B6-4636-A210-AFC128284F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A2462476-3252-49A1-93CE-4FA22B830C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3C18803-7708-483D-8CE3-0992784BB5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8B4024AE-5222-4804-AA42-E7A4C0B970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414FBE75-ECC4-4BB7-92B2-74D6CF6864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F7061C60-9F4E-4144-B974-AFB802AF4C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702D1FB-614A-9186-BEF5-39EFB1B5CEFF}"/>
              </a:ext>
            </a:extLst>
          </p:cNvPr>
          <p:cNvSpPr>
            <a:spLocks noGrp="1"/>
          </p:cNvSpPr>
          <p:nvPr>
            <p:ph type="title"/>
          </p:nvPr>
        </p:nvSpPr>
        <p:spPr>
          <a:xfrm>
            <a:off x="457200" y="187373"/>
            <a:ext cx="10744186" cy="1611710"/>
          </a:xfrm>
        </p:spPr>
        <p:txBody>
          <a:bodyPr>
            <a:normAutofit/>
          </a:bodyPr>
          <a:lstStyle/>
          <a:p>
            <a:r>
              <a:rPr lang="en-US">
                <a:solidFill>
                  <a:schemeClr val="tx2">
                    <a:alpha val="80000"/>
                  </a:schemeClr>
                </a:solidFill>
                <a:cs typeface="Posterama"/>
              </a:rPr>
              <a:t>Business Case for Change</a:t>
            </a:r>
            <a:endParaRPr lang="en-US">
              <a:solidFill>
                <a:schemeClr val="tx2">
                  <a:alpha val="80000"/>
                </a:schemeClr>
              </a:solidFill>
            </a:endParaRPr>
          </a:p>
        </p:txBody>
      </p:sp>
      <p:sp>
        <p:nvSpPr>
          <p:cNvPr id="90" name="Rectangle 89">
            <a:extLst>
              <a:ext uri="{FF2B5EF4-FFF2-40B4-BE49-F238E27FC236}">
                <a16:creationId xmlns:a16="http://schemas.microsoft.com/office/drawing/2014/main" id="{EB97ECD4-67DD-4166-9EC5-5D8834005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316" y="2403921"/>
            <a:ext cx="11806942" cy="384103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5" name="Content Placeholder 2">
            <a:extLst>
              <a:ext uri="{FF2B5EF4-FFF2-40B4-BE49-F238E27FC236}">
                <a16:creationId xmlns:a16="http://schemas.microsoft.com/office/drawing/2014/main" id="{F098BEF6-F18C-6609-F8F7-26EF6F684489}"/>
              </a:ext>
            </a:extLst>
          </p:cNvPr>
          <p:cNvGraphicFramePr>
            <a:graphicFrameLocks noGrp="1"/>
          </p:cNvGraphicFramePr>
          <p:nvPr>
            <p:ph idx="1"/>
            <p:extLst>
              <p:ext uri="{D42A27DB-BD31-4B8C-83A1-F6EECF244321}">
                <p14:modId xmlns:p14="http://schemas.microsoft.com/office/powerpoint/2010/main" val="1678809652"/>
              </p:ext>
            </p:extLst>
          </p:nvPr>
        </p:nvGraphicFramePr>
        <p:xfrm>
          <a:off x="457200" y="2107057"/>
          <a:ext cx="10723563" cy="36762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30663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0C85150-646B-4AB7-9F43-FC7AB7E6D6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ight Triangle 12">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4145" y="1559143"/>
            <a:ext cx="568289" cy="568289"/>
          </a:xfrm>
          <a:prstGeom prst="rtTriangle">
            <a:avLst/>
          </a:prstGeom>
          <a:solidFill>
            <a:schemeClr val="accent5">
              <a:lumMod val="50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6" name="Straight Connector 15">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4124DAE7-428C-7E1A-4CDA-E51F5A56E55A}"/>
              </a:ext>
            </a:extLst>
          </p:cNvPr>
          <p:cNvSpPr>
            <a:spLocks noGrp="1"/>
          </p:cNvSpPr>
          <p:nvPr>
            <p:ph type="title"/>
          </p:nvPr>
        </p:nvSpPr>
        <p:spPr>
          <a:xfrm>
            <a:off x="457200" y="725467"/>
            <a:ext cx="4952999" cy="2247616"/>
          </a:xfrm>
        </p:spPr>
        <p:txBody>
          <a:bodyPr>
            <a:normAutofit/>
          </a:bodyPr>
          <a:lstStyle/>
          <a:p>
            <a:r>
              <a:rPr lang="en-US" dirty="0">
                <a:cs typeface="Posterama"/>
              </a:rPr>
              <a:t>Problem and the Potential</a:t>
            </a:r>
            <a:endParaRPr lang="en-US" dirty="0"/>
          </a:p>
          <a:p>
            <a:endParaRPr lang="en-US" dirty="0">
              <a:cs typeface="Posterama"/>
            </a:endParaRPr>
          </a:p>
        </p:txBody>
      </p:sp>
      <p:sp>
        <p:nvSpPr>
          <p:cNvPr id="3" name="Content Placeholder 2">
            <a:extLst>
              <a:ext uri="{FF2B5EF4-FFF2-40B4-BE49-F238E27FC236}">
                <a16:creationId xmlns:a16="http://schemas.microsoft.com/office/drawing/2014/main" id="{86575157-C0EE-657D-2B1D-38A6B8C7C1DB}"/>
              </a:ext>
            </a:extLst>
          </p:cNvPr>
          <p:cNvSpPr>
            <a:spLocks noGrp="1"/>
          </p:cNvSpPr>
          <p:nvPr>
            <p:ph idx="1"/>
          </p:nvPr>
        </p:nvSpPr>
        <p:spPr>
          <a:xfrm>
            <a:off x="406400" y="2629832"/>
            <a:ext cx="4952999" cy="3009494"/>
          </a:xfrm>
        </p:spPr>
        <p:txBody>
          <a:bodyPr vert="horz" lIns="91440" tIns="45720" rIns="91440" bIns="45720" rtlCol="0" anchor="t">
            <a:normAutofit/>
          </a:bodyPr>
          <a:lstStyle/>
          <a:p>
            <a:r>
              <a:rPr lang="en-US" sz="2400" dirty="0"/>
              <a:t>The Challenge: Escalating Prescription Drug Costs</a:t>
            </a:r>
          </a:p>
          <a:p>
            <a:r>
              <a:rPr lang="en-US" sz="2400" dirty="0"/>
              <a:t>Healthcare Practitioners' Dilemma</a:t>
            </a:r>
          </a:p>
          <a:p>
            <a:r>
              <a:rPr lang="en-US" sz="2400" dirty="0"/>
              <a:t>Patient Outcomes at Stake</a:t>
            </a:r>
          </a:p>
        </p:txBody>
      </p:sp>
      <p:pic>
        <p:nvPicPr>
          <p:cNvPr id="5" name="Picture 4" descr="Capsules and pills inside a glass bowl">
            <a:extLst>
              <a:ext uri="{FF2B5EF4-FFF2-40B4-BE49-F238E27FC236}">
                <a16:creationId xmlns:a16="http://schemas.microsoft.com/office/drawing/2014/main" id="{F8039983-0D70-1B45-2B1A-2545B5608105}"/>
              </a:ext>
            </a:extLst>
          </p:cNvPr>
          <p:cNvPicPr>
            <a:picLocks noChangeAspect="1"/>
          </p:cNvPicPr>
          <p:nvPr/>
        </p:nvPicPr>
        <p:blipFill rotWithShape="1">
          <a:blip r:embed="rId3"/>
          <a:srcRect r="33002" b="-2"/>
          <a:stretch/>
        </p:blipFill>
        <p:spPr>
          <a:xfrm>
            <a:off x="6075730" y="-3440"/>
            <a:ext cx="6129239" cy="6861439"/>
          </a:xfrm>
          <a:prstGeom prst="rect">
            <a:avLst/>
          </a:prstGeom>
        </p:spPr>
      </p:pic>
      <p:sp>
        <p:nvSpPr>
          <p:cNvPr id="4" name="TextBox 3">
            <a:extLst>
              <a:ext uri="{FF2B5EF4-FFF2-40B4-BE49-F238E27FC236}">
                <a16:creationId xmlns:a16="http://schemas.microsoft.com/office/drawing/2014/main" id="{11E8F55B-0258-72FE-1C36-2AB6F46B06B6}"/>
              </a:ext>
            </a:extLst>
          </p:cNvPr>
          <p:cNvSpPr txBox="1"/>
          <p:nvPr/>
        </p:nvSpPr>
        <p:spPr>
          <a:xfrm>
            <a:off x="3822700" y="6248399"/>
            <a:ext cx="21336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(Rajkumar, 2020)</a:t>
            </a:r>
          </a:p>
        </p:txBody>
      </p:sp>
    </p:spTree>
    <p:extLst>
      <p:ext uri="{BB962C8B-B14F-4D97-AF65-F5344CB8AC3E}">
        <p14:creationId xmlns:p14="http://schemas.microsoft.com/office/powerpoint/2010/main" val="983884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7678F73-9880-405C-9E21-2CC82BD04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ight Triangle 12">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7931" y="1559140"/>
            <a:ext cx="568289" cy="568289"/>
          </a:xfrm>
          <a:prstGeom prst="rtTriangle">
            <a:avLst/>
          </a:prstGeom>
          <a:solidFill>
            <a:schemeClr val="accent5">
              <a:lumMod val="50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6" name="Straight Connector 15">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4124DAE7-428C-7E1A-4CDA-E51F5A56E55A}"/>
              </a:ext>
            </a:extLst>
          </p:cNvPr>
          <p:cNvSpPr>
            <a:spLocks noGrp="1"/>
          </p:cNvSpPr>
          <p:nvPr>
            <p:ph type="title"/>
          </p:nvPr>
        </p:nvSpPr>
        <p:spPr>
          <a:xfrm>
            <a:off x="457200" y="722025"/>
            <a:ext cx="4952999" cy="2247616"/>
          </a:xfrm>
        </p:spPr>
        <p:txBody>
          <a:bodyPr>
            <a:normAutofit/>
          </a:bodyPr>
          <a:lstStyle/>
          <a:p>
            <a:r>
              <a:rPr lang="en-US" dirty="0">
                <a:cs typeface="Posterama"/>
              </a:rPr>
              <a:t>Continued</a:t>
            </a:r>
            <a:endParaRPr lang="en-US" dirty="0"/>
          </a:p>
          <a:p>
            <a:endParaRPr lang="en-US" dirty="0">
              <a:cs typeface="Posterama"/>
            </a:endParaRPr>
          </a:p>
        </p:txBody>
      </p:sp>
      <p:sp>
        <p:nvSpPr>
          <p:cNvPr id="3" name="Content Placeholder 2">
            <a:extLst>
              <a:ext uri="{FF2B5EF4-FFF2-40B4-BE49-F238E27FC236}">
                <a16:creationId xmlns:a16="http://schemas.microsoft.com/office/drawing/2014/main" id="{86575157-C0EE-657D-2B1D-38A6B8C7C1DB}"/>
              </a:ext>
            </a:extLst>
          </p:cNvPr>
          <p:cNvSpPr>
            <a:spLocks noGrp="1"/>
          </p:cNvSpPr>
          <p:nvPr>
            <p:ph idx="1"/>
          </p:nvPr>
        </p:nvSpPr>
        <p:spPr>
          <a:xfrm>
            <a:off x="406400" y="2410490"/>
            <a:ext cx="4952999" cy="3009494"/>
          </a:xfrm>
        </p:spPr>
        <p:txBody>
          <a:bodyPr vert="horz" lIns="91440" tIns="45720" rIns="91440" bIns="45720" rtlCol="0" anchor="t">
            <a:noAutofit/>
          </a:bodyPr>
          <a:lstStyle/>
          <a:p>
            <a:r>
              <a:rPr lang="en-US" sz="2400" dirty="0"/>
              <a:t>Impact on Colleagues and Healthcare Organizations</a:t>
            </a:r>
          </a:p>
          <a:p>
            <a:r>
              <a:rPr lang="en-US" sz="2400" dirty="0"/>
              <a:t>Healthcare Organizations and Budget Management</a:t>
            </a:r>
          </a:p>
          <a:p>
            <a:r>
              <a:rPr lang="en-US" sz="2400" dirty="0"/>
              <a:t>Community Consequences</a:t>
            </a:r>
          </a:p>
          <a:p>
            <a:r>
              <a:rPr lang="en-US" sz="2400" dirty="0"/>
              <a:t>Equitable Access and Community Well-Being</a:t>
            </a:r>
          </a:p>
        </p:txBody>
      </p:sp>
      <p:pic>
        <p:nvPicPr>
          <p:cNvPr id="5" name="Picture 4" descr="Birds flying in formation">
            <a:extLst>
              <a:ext uri="{FF2B5EF4-FFF2-40B4-BE49-F238E27FC236}">
                <a16:creationId xmlns:a16="http://schemas.microsoft.com/office/drawing/2014/main" id="{004E9B0B-51BF-4DE8-9A95-F44A0E879783}"/>
              </a:ext>
            </a:extLst>
          </p:cNvPr>
          <p:cNvPicPr>
            <a:picLocks noChangeAspect="1"/>
          </p:cNvPicPr>
          <p:nvPr/>
        </p:nvPicPr>
        <p:blipFill rotWithShape="1">
          <a:blip r:embed="rId3"/>
          <a:srcRect l="6514" r="33419" b="2"/>
          <a:stretch/>
        </p:blipFill>
        <p:spPr>
          <a:xfrm>
            <a:off x="6084873" y="-3440"/>
            <a:ext cx="6129950" cy="6861439"/>
          </a:xfrm>
          <a:custGeom>
            <a:avLst/>
            <a:gdLst/>
            <a:ahLst/>
            <a:cxnLst/>
            <a:rect l="l" t="t" r="r" b="b"/>
            <a:pathLst>
              <a:path w="6129950" h="6861439">
                <a:moveTo>
                  <a:pt x="1687527" y="0"/>
                </a:moveTo>
                <a:lnTo>
                  <a:pt x="6129950" y="0"/>
                </a:lnTo>
                <a:lnTo>
                  <a:pt x="6129950" y="6858000"/>
                </a:lnTo>
                <a:lnTo>
                  <a:pt x="5040333" y="6858000"/>
                </a:lnTo>
                <a:lnTo>
                  <a:pt x="5040333" y="6861439"/>
                </a:lnTo>
                <a:lnTo>
                  <a:pt x="272442" y="6861439"/>
                </a:lnTo>
                <a:lnTo>
                  <a:pt x="196402" y="6549696"/>
                </a:lnTo>
                <a:cubicBezTo>
                  <a:pt x="-517926" y="3427393"/>
                  <a:pt x="946083" y="3323532"/>
                  <a:pt x="946083" y="1"/>
                </a:cubicBezTo>
                <a:lnTo>
                  <a:pt x="1687527" y="1"/>
                </a:lnTo>
                <a:close/>
              </a:path>
            </a:pathLst>
          </a:custGeom>
        </p:spPr>
      </p:pic>
      <p:sp>
        <p:nvSpPr>
          <p:cNvPr id="6" name="TextBox 5">
            <a:extLst>
              <a:ext uri="{FF2B5EF4-FFF2-40B4-BE49-F238E27FC236}">
                <a16:creationId xmlns:a16="http://schemas.microsoft.com/office/drawing/2014/main" id="{7C9888DA-06CC-2B68-401F-AB4D9453D753}"/>
              </a:ext>
            </a:extLst>
          </p:cNvPr>
          <p:cNvSpPr txBox="1"/>
          <p:nvPr/>
        </p:nvSpPr>
        <p:spPr>
          <a:xfrm>
            <a:off x="3467100" y="6324599"/>
            <a:ext cx="27305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(Darrow &amp; Light, 2021)</a:t>
            </a:r>
          </a:p>
        </p:txBody>
      </p:sp>
    </p:spTree>
    <p:extLst>
      <p:ext uri="{BB962C8B-B14F-4D97-AF65-F5344CB8AC3E}">
        <p14:creationId xmlns:p14="http://schemas.microsoft.com/office/powerpoint/2010/main" val="3019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E7E1993-6448-42F8-8FB3-76104F45B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BC3FA84C-8729-4FD0-B361-46AE04B43E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ight Triangle 12">
            <a:extLst>
              <a:ext uri="{FF2B5EF4-FFF2-40B4-BE49-F238E27FC236}">
                <a16:creationId xmlns:a16="http://schemas.microsoft.com/office/drawing/2014/main" id="{2391C84E-C2EA-44FC-A7D1-FAE3E2850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8102" y="-284146"/>
            <a:ext cx="568289" cy="568289"/>
          </a:xfrm>
          <a:prstGeom prst="rtTriangl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47B3131A-B518-43E5-A896-E9D654A486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6" name="Straight Connector 15">
              <a:extLst>
                <a:ext uri="{FF2B5EF4-FFF2-40B4-BE49-F238E27FC236}">
                  <a16:creationId xmlns:a16="http://schemas.microsoft.com/office/drawing/2014/main" id="{476355E6-7A00-4B30-A47B-80EF0D0D6BD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7D0B06C-9FFD-42E8-B19F-062C248CD7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5291278-5FDA-45C6-B93E-1FA6D9130B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FF95DF7-BFEE-4791-A691-BAF693F38F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7C504F1-5AA9-45F5-9030-22533885AFA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75999E-3496-4713-8046-AC17DB2668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6B91000-D71E-40A8-AA8F-E9BB106A8C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A9D188E-6FDB-47DE-A5FB-728E56BD04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D98C242-C677-4CF5-A189-52C3ADAFD7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9D7CD7F-137F-42DC-AFFA-52D9B8DF5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9E3C1C05-EF55-47B3-B1D8-5491163376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E6BE961-4385-4384-B028-D57AA88EF5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98288B9-9DC0-41DF-BDC2-329675E142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A97B8C6-FF63-4B6A-913C-50CB2EB7BD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3734427-CEE3-45F9-8CDE-7DC2897161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5443404-2D71-4E54-86D6-DB0D769AA4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C94E908-A14E-4E7A-B4FC-BB9D82FD0F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2E257B4-59EA-43CC-A20C-D2755D26B4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1037FBF-2F84-4578-9624-4E6D107666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26E3BDC-D7FC-4C7E-9F35-1D05C9D545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E39965B-216F-478B-8653-0F7B877C0B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2116FC6-1CFC-4E87-8431-E7833BFB7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7829DA6-D97C-490E-BEEF-83832787DE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9495B6D3-A3B6-4636-A210-AFC128284F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2462476-3252-49A1-93CE-4FA22B830C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E3C18803-7708-483D-8CE3-0992784BB5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B4024AE-5222-4804-AA42-E7A4C0B970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414FBE75-ECC4-4BB7-92B2-74D6CF6864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7061C60-9F4E-4144-B974-AFB802AF4C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BB22AA90-4F44-D4D2-EACC-34D875294B5B}"/>
              </a:ext>
            </a:extLst>
          </p:cNvPr>
          <p:cNvSpPr>
            <a:spLocks noGrp="1"/>
          </p:cNvSpPr>
          <p:nvPr>
            <p:ph type="title"/>
          </p:nvPr>
        </p:nvSpPr>
        <p:spPr>
          <a:xfrm>
            <a:off x="457200" y="403273"/>
            <a:ext cx="10744186" cy="1611710"/>
          </a:xfrm>
        </p:spPr>
        <p:txBody>
          <a:bodyPr>
            <a:normAutofit/>
          </a:bodyPr>
          <a:lstStyle/>
          <a:p>
            <a:r>
              <a:rPr lang="en-US">
                <a:solidFill>
                  <a:schemeClr val="tx2">
                    <a:alpha val="80000"/>
                  </a:schemeClr>
                </a:solidFill>
                <a:cs typeface="Posterama"/>
              </a:rPr>
              <a:t>Feasibility and Cost-Benefit Considerations</a:t>
            </a:r>
            <a:endParaRPr lang="en-US">
              <a:solidFill>
                <a:schemeClr val="tx2">
                  <a:alpha val="80000"/>
                </a:schemeClr>
              </a:solidFill>
            </a:endParaRPr>
          </a:p>
        </p:txBody>
      </p:sp>
      <p:sp>
        <p:nvSpPr>
          <p:cNvPr id="46" name="Rectangle 45">
            <a:extLst>
              <a:ext uri="{FF2B5EF4-FFF2-40B4-BE49-F238E27FC236}">
                <a16:creationId xmlns:a16="http://schemas.microsoft.com/office/drawing/2014/main" id="{EB97ECD4-67DD-4166-9EC5-5D8834005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316" y="2403921"/>
            <a:ext cx="11806942" cy="384103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5" name="Content Placeholder 2">
            <a:extLst>
              <a:ext uri="{FF2B5EF4-FFF2-40B4-BE49-F238E27FC236}">
                <a16:creationId xmlns:a16="http://schemas.microsoft.com/office/drawing/2014/main" id="{F5DB4BFE-3554-B3EF-9A37-D9BC1B30B8CA}"/>
              </a:ext>
            </a:extLst>
          </p:cNvPr>
          <p:cNvGraphicFramePr>
            <a:graphicFrameLocks noGrp="1"/>
          </p:cNvGraphicFramePr>
          <p:nvPr>
            <p:ph idx="1"/>
            <p:extLst>
              <p:ext uri="{D42A27DB-BD31-4B8C-83A1-F6EECF244321}">
                <p14:modId xmlns:p14="http://schemas.microsoft.com/office/powerpoint/2010/main" val="2660656992"/>
              </p:ext>
            </p:extLst>
          </p:nvPr>
        </p:nvGraphicFramePr>
        <p:xfrm>
          <a:off x="457200" y="2500757"/>
          <a:ext cx="10723563" cy="36762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0" name="TextBox 49">
            <a:extLst>
              <a:ext uri="{FF2B5EF4-FFF2-40B4-BE49-F238E27FC236}">
                <a16:creationId xmlns:a16="http://schemas.microsoft.com/office/drawing/2014/main" id="{30C60CAD-DD9B-7C6C-F803-9A13A32C23F0}"/>
              </a:ext>
            </a:extLst>
          </p:cNvPr>
          <p:cNvSpPr txBox="1"/>
          <p:nvPr/>
        </p:nvSpPr>
        <p:spPr>
          <a:xfrm>
            <a:off x="9105900" y="6426199"/>
            <a:ext cx="30099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(Daniel &amp; Bornstein, 2019)</a:t>
            </a:r>
          </a:p>
        </p:txBody>
      </p:sp>
    </p:spTree>
    <p:extLst>
      <p:ext uri="{BB962C8B-B14F-4D97-AF65-F5344CB8AC3E}">
        <p14:creationId xmlns:p14="http://schemas.microsoft.com/office/powerpoint/2010/main" val="4128317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E7E1993-6448-42F8-8FB3-76104F45B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BC3FA84C-8729-4FD0-B361-46AE04B43E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ight Triangle 12">
            <a:extLst>
              <a:ext uri="{FF2B5EF4-FFF2-40B4-BE49-F238E27FC236}">
                <a16:creationId xmlns:a16="http://schemas.microsoft.com/office/drawing/2014/main" id="{2391C84E-C2EA-44FC-A7D1-FAE3E2850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8102" y="-284146"/>
            <a:ext cx="568289" cy="568289"/>
          </a:xfrm>
          <a:prstGeom prst="rtTriangl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47B3131A-B518-43E5-A896-E9D654A486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6" name="Straight Connector 15">
              <a:extLst>
                <a:ext uri="{FF2B5EF4-FFF2-40B4-BE49-F238E27FC236}">
                  <a16:creationId xmlns:a16="http://schemas.microsoft.com/office/drawing/2014/main" id="{476355E6-7A00-4B30-A47B-80EF0D0D6BD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7D0B06C-9FFD-42E8-B19F-062C248CD7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5291278-5FDA-45C6-B93E-1FA6D9130B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FF95DF7-BFEE-4791-A691-BAF693F38F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7C504F1-5AA9-45F5-9030-22533885AFA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75999E-3496-4713-8046-AC17DB2668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6B91000-D71E-40A8-AA8F-E9BB106A8C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A9D188E-6FDB-47DE-A5FB-728E56BD04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D98C242-C677-4CF5-A189-52C3ADAFD7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9D7CD7F-137F-42DC-AFFA-52D9B8DF5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9E3C1C05-EF55-47B3-B1D8-5491163376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E6BE961-4385-4384-B028-D57AA88EF5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98288B9-9DC0-41DF-BDC2-329675E142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A97B8C6-FF63-4B6A-913C-50CB2EB7BD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3734427-CEE3-45F9-8CDE-7DC2897161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5443404-2D71-4E54-86D6-DB0D769AA4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C94E908-A14E-4E7A-B4FC-BB9D82FD0F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2E257B4-59EA-43CC-A20C-D2755D26B4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1037FBF-2F84-4578-9624-4E6D107666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26E3BDC-D7FC-4C7E-9F35-1D05C9D545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E39965B-216F-478B-8653-0F7B877C0B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2116FC6-1CFC-4E87-8431-E7833BFB7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7829DA6-D97C-490E-BEEF-83832787DE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9495B6D3-A3B6-4636-A210-AFC128284F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2462476-3252-49A1-93CE-4FA22B830C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E3C18803-7708-483D-8CE3-0992784BB5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B4024AE-5222-4804-AA42-E7A4C0B970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414FBE75-ECC4-4BB7-92B2-74D6CF6864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7061C60-9F4E-4144-B974-AFB802AF4C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3614FC7-CCF0-9884-CC8F-A08EB185272E}"/>
              </a:ext>
            </a:extLst>
          </p:cNvPr>
          <p:cNvSpPr>
            <a:spLocks noGrp="1"/>
          </p:cNvSpPr>
          <p:nvPr>
            <p:ph type="title"/>
          </p:nvPr>
        </p:nvSpPr>
        <p:spPr>
          <a:xfrm>
            <a:off x="457200" y="212773"/>
            <a:ext cx="10744186" cy="1611710"/>
          </a:xfrm>
        </p:spPr>
        <p:txBody>
          <a:bodyPr>
            <a:normAutofit/>
          </a:bodyPr>
          <a:lstStyle/>
          <a:p>
            <a:r>
              <a:rPr lang="en-US">
                <a:solidFill>
                  <a:schemeClr val="tx2">
                    <a:alpha val="80000"/>
                  </a:schemeClr>
                </a:solidFill>
                <a:cs typeface="Posterama"/>
              </a:rPr>
              <a:t>Continued</a:t>
            </a:r>
            <a:endParaRPr lang="en-US">
              <a:solidFill>
                <a:schemeClr val="tx2">
                  <a:alpha val="80000"/>
                </a:schemeClr>
              </a:solidFill>
            </a:endParaRPr>
          </a:p>
        </p:txBody>
      </p:sp>
      <p:sp>
        <p:nvSpPr>
          <p:cNvPr id="46" name="Rectangle 45">
            <a:extLst>
              <a:ext uri="{FF2B5EF4-FFF2-40B4-BE49-F238E27FC236}">
                <a16:creationId xmlns:a16="http://schemas.microsoft.com/office/drawing/2014/main" id="{EB97ECD4-67DD-4166-9EC5-5D8834005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316" y="2403921"/>
            <a:ext cx="11806942" cy="384103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5" name="Content Placeholder 2">
            <a:extLst>
              <a:ext uri="{FF2B5EF4-FFF2-40B4-BE49-F238E27FC236}">
                <a16:creationId xmlns:a16="http://schemas.microsoft.com/office/drawing/2014/main" id="{8364D4CD-8587-9845-38A8-DA0F0A277B69}"/>
              </a:ext>
            </a:extLst>
          </p:cNvPr>
          <p:cNvGraphicFramePr>
            <a:graphicFrameLocks noGrp="1"/>
          </p:cNvGraphicFramePr>
          <p:nvPr>
            <p:ph idx="1"/>
            <p:extLst>
              <p:ext uri="{D42A27DB-BD31-4B8C-83A1-F6EECF244321}">
                <p14:modId xmlns:p14="http://schemas.microsoft.com/office/powerpoint/2010/main" val="91739172"/>
              </p:ext>
            </p:extLst>
          </p:nvPr>
        </p:nvGraphicFramePr>
        <p:xfrm>
          <a:off x="457200" y="1827657"/>
          <a:ext cx="10723563" cy="36762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a:extLst>
              <a:ext uri="{FF2B5EF4-FFF2-40B4-BE49-F238E27FC236}">
                <a16:creationId xmlns:a16="http://schemas.microsoft.com/office/drawing/2014/main" id="{12D654F0-3CEB-15ED-3D9A-6DC577A26D9B}"/>
              </a:ext>
            </a:extLst>
          </p:cNvPr>
          <p:cNvSpPr txBox="1"/>
          <p:nvPr/>
        </p:nvSpPr>
        <p:spPr>
          <a:xfrm>
            <a:off x="9105900" y="6324599"/>
            <a:ext cx="30099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(Rash &amp; </a:t>
            </a:r>
            <a:r>
              <a:rPr lang="en-US" dirty="0" err="1"/>
              <a:t>DePhilippis</a:t>
            </a:r>
            <a:r>
              <a:rPr lang="en-US" dirty="0"/>
              <a:t>, 2019)</a:t>
            </a:r>
          </a:p>
        </p:txBody>
      </p:sp>
    </p:spTree>
    <p:extLst>
      <p:ext uri="{BB962C8B-B14F-4D97-AF65-F5344CB8AC3E}">
        <p14:creationId xmlns:p14="http://schemas.microsoft.com/office/powerpoint/2010/main" val="1413140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90B4ACB0-2B52-48C2-9BC9-553BE73567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ight Triangle 12">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96085" y="1566850"/>
            <a:ext cx="568289" cy="568289"/>
          </a:xfrm>
          <a:prstGeom prst="rtTriangl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6" name="Straight Connector 15">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82C821DB-0373-7D21-1286-CB0DE2920AF8}"/>
              </a:ext>
            </a:extLst>
          </p:cNvPr>
          <p:cNvSpPr>
            <a:spLocks noGrp="1"/>
          </p:cNvSpPr>
          <p:nvPr>
            <p:ph type="title"/>
          </p:nvPr>
        </p:nvSpPr>
        <p:spPr>
          <a:xfrm>
            <a:off x="469900" y="43107"/>
            <a:ext cx="4952999" cy="2244176"/>
          </a:xfrm>
        </p:spPr>
        <p:txBody>
          <a:bodyPr>
            <a:normAutofit/>
          </a:bodyPr>
          <a:lstStyle/>
          <a:p>
            <a:r>
              <a:rPr lang="en-US">
                <a:solidFill>
                  <a:schemeClr val="tx2"/>
                </a:solidFill>
                <a:cs typeface="Posterama"/>
              </a:rPr>
              <a:t>Proposed Solutions </a:t>
            </a:r>
            <a:endParaRPr lang="en-US">
              <a:solidFill>
                <a:schemeClr val="tx2"/>
              </a:solidFill>
            </a:endParaRPr>
          </a:p>
        </p:txBody>
      </p:sp>
      <p:sp>
        <p:nvSpPr>
          <p:cNvPr id="3" name="Content Placeholder 2">
            <a:extLst>
              <a:ext uri="{FF2B5EF4-FFF2-40B4-BE49-F238E27FC236}">
                <a16:creationId xmlns:a16="http://schemas.microsoft.com/office/drawing/2014/main" id="{AA868D6F-89B2-8AF4-4194-26A2ABA7B747}"/>
              </a:ext>
            </a:extLst>
          </p:cNvPr>
          <p:cNvSpPr>
            <a:spLocks noGrp="1"/>
          </p:cNvSpPr>
          <p:nvPr>
            <p:ph idx="1"/>
          </p:nvPr>
        </p:nvSpPr>
        <p:spPr>
          <a:xfrm>
            <a:off x="393700" y="2413932"/>
            <a:ext cx="4952999" cy="3009494"/>
          </a:xfrm>
        </p:spPr>
        <p:txBody>
          <a:bodyPr vert="horz" lIns="91440" tIns="45720" rIns="91440" bIns="45720" rtlCol="0" anchor="t">
            <a:noAutofit/>
          </a:bodyPr>
          <a:lstStyle/>
          <a:p>
            <a:r>
              <a:rPr lang="en-US" sz="2400" dirty="0">
                <a:solidFill>
                  <a:schemeClr val="tx2"/>
                </a:solidFill>
              </a:rPr>
              <a:t>Three Key Strategies to Address Rising Drug Costs</a:t>
            </a:r>
          </a:p>
          <a:p>
            <a:r>
              <a:rPr lang="en-US" sz="2400" dirty="0">
                <a:solidFill>
                  <a:schemeClr val="tx2"/>
                </a:solidFill>
              </a:rPr>
              <a:t>Benefits for the Healthcare Organization</a:t>
            </a:r>
          </a:p>
          <a:p>
            <a:r>
              <a:rPr lang="en-US" sz="2400" dirty="0">
                <a:solidFill>
                  <a:schemeClr val="tx2"/>
                </a:solidFill>
              </a:rPr>
              <a:t>Benefits for Healthcare Colleagues</a:t>
            </a:r>
          </a:p>
          <a:p>
            <a:r>
              <a:rPr lang="en-US" sz="2400" dirty="0">
                <a:solidFill>
                  <a:schemeClr val="tx2"/>
                </a:solidFill>
              </a:rPr>
              <a:t>Benefits for the Community</a:t>
            </a:r>
          </a:p>
        </p:txBody>
      </p:sp>
      <p:pic>
        <p:nvPicPr>
          <p:cNvPr id="5" name="Picture 4" descr="Desk with stethoscope and computer keyboard">
            <a:extLst>
              <a:ext uri="{FF2B5EF4-FFF2-40B4-BE49-F238E27FC236}">
                <a16:creationId xmlns:a16="http://schemas.microsoft.com/office/drawing/2014/main" id="{27A59CF0-AEB5-7399-5D5C-3113793F3756}"/>
              </a:ext>
            </a:extLst>
          </p:cNvPr>
          <p:cNvPicPr>
            <a:picLocks noChangeAspect="1"/>
          </p:cNvPicPr>
          <p:nvPr/>
        </p:nvPicPr>
        <p:blipFill rotWithShape="1">
          <a:blip r:embed="rId3"/>
          <a:srcRect l="42618" r="2" b="2"/>
          <a:stretch/>
        </p:blipFill>
        <p:spPr>
          <a:xfrm>
            <a:off x="6309311" y="1"/>
            <a:ext cx="5899302" cy="6862230"/>
          </a:xfrm>
          <a:custGeom>
            <a:avLst/>
            <a:gdLst/>
            <a:ahLst/>
            <a:cxnLst/>
            <a:rect l="l" t="t" r="r" b="b"/>
            <a:pathLst>
              <a:path w="5923149" h="6857997">
                <a:moveTo>
                  <a:pt x="320173" y="0"/>
                </a:moveTo>
                <a:lnTo>
                  <a:pt x="5923149" y="0"/>
                </a:lnTo>
                <a:lnTo>
                  <a:pt x="5923149" y="6857997"/>
                </a:lnTo>
                <a:lnTo>
                  <a:pt x="1111789" y="6857997"/>
                </a:lnTo>
                <a:lnTo>
                  <a:pt x="1106562" y="6546368"/>
                </a:lnTo>
                <a:cubicBezTo>
                  <a:pt x="1000021" y="3425651"/>
                  <a:pt x="-688878" y="3321843"/>
                  <a:pt x="320173" y="0"/>
                </a:cubicBezTo>
                <a:close/>
              </a:path>
            </a:pathLst>
          </a:custGeom>
        </p:spPr>
      </p:pic>
      <p:sp>
        <p:nvSpPr>
          <p:cNvPr id="6" name="TextBox 5">
            <a:extLst>
              <a:ext uri="{FF2B5EF4-FFF2-40B4-BE49-F238E27FC236}">
                <a16:creationId xmlns:a16="http://schemas.microsoft.com/office/drawing/2014/main" id="{2AD97C68-E162-9C3D-7A2D-1D682E2FDEA0}"/>
              </a:ext>
            </a:extLst>
          </p:cNvPr>
          <p:cNvSpPr txBox="1"/>
          <p:nvPr/>
        </p:nvSpPr>
        <p:spPr>
          <a:xfrm>
            <a:off x="4191000" y="6388099"/>
            <a:ext cx="30099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                       ( Saha, 2021)</a:t>
            </a:r>
          </a:p>
        </p:txBody>
      </p:sp>
    </p:spTree>
    <p:extLst>
      <p:ext uri="{BB962C8B-B14F-4D97-AF65-F5344CB8AC3E}">
        <p14:creationId xmlns:p14="http://schemas.microsoft.com/office/powerpoint/2010/main" val="1722563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ECAF5-F1EA-92E8-2AB9-A50EF84E0DA1}"/>
              </a:ext>
            </a:extLst>
          </p:cNvPr>
          <p:cNvSpPr>
            <a:spLocks noGrp="1"/>
          </p:cNvSpPr>
          <p:nvPr>
            <p:ph type="title"/>
          </p:nvPr>
        </p:nvSpPr>
        <p:spPr/>
        <p:txBody>
          <a:bodyPr/>
          <a:lstStyle/>
          <a:p>
            <a:r>
              <a:rPr lang="en-US" dirty="0">
                <a:cs typeface="Posterama"/>
              </a:rPr>
              <a:t>How Proposed Solution is Culturally Sensitive</a:t>
            </a:r>
            <a:endParaRPr lang="en-US" dirty="0"/>
          </a:p>
        </p:txBody>
      </p:sp>
      <p:graphicFrame>
        <p:nvGraphicFramePr>
          <p:cNvPr id="5" name="Content Placeholder 2">
            <a:extLst>
              <a:ext uri="{FF2B5EF4-FFF2-40B4-BE49-F238E27FC236}">
                <a16:creationId xmlns:a16="http://schemas.microsoft.com/office/drawing/2014/main" id="{CB23826E-BFE3-3D0E-1925-6952AC07892A}"/>
              </a:ext>
            </a:extLst>
          </p:cNvPr>
          <p:cNvGraphicFramePr>
            <a:graphicFrameLocks noGrp="1"/>
          </p:cNvGraphicFramePr>
          <p:nvPr>
            <p:ph idx="1"/>
          </p:nvPr>
        </p:nvGraphicFramePr>
        <p:xfrm>
          <a:off x="457200" y="1825625"/>
          <a:ext cx="10722932"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 name="TextBox 21">
            <a:extLst>
              <a:ext uri="{FF2B5EF4-FFF2-40B4-BE49-F238E27FC236}">
                <a16:creationId xmlns:a16="http://schemas.microsoft.com/office/drawing/2014/main" id="{16D595EC-DFAF-2AEE-B607-5D31FDD7E4FC}"/>
              </a:ext>
            </a:extLst>
          </p:cNvPr>
          <p:cNvSpPr txBox="1"/>
          <p:nvPr/>
        </p:nvSpPr>
        <p:spPr>
          <a:xfrm>
            <a:off x="8483600" y="6311899"/>
            <a:ext cx="36449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(J Neumann Peter et al., 2021)</a:t>
            </a:r>
          </a:p>
        </p:txBody>
      </p:sp>
    </p:spTree>
    <p:extLst>
      <p:ext uri="{BB962C8B-B14F-4D97-AF65-F5344CB8AC3E}">
        <p14:creationId xmlns:p14="http://schemas.microsoft.com/office/powerpoint/2010/main" val="147400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E7E1993-6448-42F8-8FB3-76104F45B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BC3FA84C-8729-4FD0-B361-46AE04B43E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ight Triangle 12">
            <a:extLst>
              <a:ext uri="{FF2B5EF4-FFF2-40B4-BE49-F238E27FC236}">
                <a16:creationId xmlns:a16="http://schemas.microsoft.com/office/drawing/2014/main" id="{2391C84E-C2EA-44FC-A7D1-FAE3E2850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8102" y="-284146"/>
            <a:ext cx="568289" cy="568289"/>
          </a:xfrm>
          <a:prstGeom prst="rtTriangl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47B3131A-B518-43E5-A896-E9D654A486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6" name="Straight Connector 15">
              <a:extLst>
                <a:ext uri="{FF2B5EF4-FFF2-40B4-BE49-F238E27FC236}">
                  <a16:creationId xmlns:a16="http://schemas.microsoft.com/office/drawing/2014/main" id="{476355E6-7A00-4B30-A47B-80EF0D0D6BD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7D0B06C-9FFD-42E8-B19F-062C248CD7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5291278-5FDA-45C6-B93E-1FA6D9130B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FF95DF7-BFEE-4791-A691-BAF693F38F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7C504F1-5AA9-45F5-9030-22533885AFA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75999E-3496-4713-8046-AC17DB2668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6B91000-D71E-40A8-AA8F-E9BB106A8C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A9D188E-6FDB-47DE-A5FB-728E56BD04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D98C242-C677-4CF5-A189-52C3ADAFD7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9D7CD7F-137F-42DC-AFFA-52D9B8DF5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9E3C1C05-EF55-47B3-B1D8-5491163376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E6BE961-4385-4384-B028-D57AA88EF5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98288B9-9DC0-41DF-BDC2-329675E142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A97B8C6-FF63-4B6A-913C-50CB2EB7BD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3734427-CEE3-45F9-8CDE-7DC2897161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5443404-2D71-4E54-86D6-DB0D769AA4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C94E908-A14E-4E7A-B4FC-BB9D82FD0F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2E257B4-59EA-43CC-A20C-D2755D26B4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1037FBF-2F84-4578-9624-4E6D107666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26E3BDC-D7FC-4C7E-9F35-1D05C9D545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E39965B-216F-478B-8653-0F7B877C0B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2116FC6-1CFC-4E87-8431-E7833BFB7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7829DA6-D97C-490E-BEEF-83832787DE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9495B6D3-A3B6-4636-A210-AFC128284F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2462476-3252-49A1-93CE-4FA22B830C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E3C18803-7708-483D-8CE3-0992784BB5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B4024AE-5222-4804-AA42-E7A4C0B970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414FBE75-ECC4-4BB7-92B2-74D6CF6864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7061C60-9F4E-4144-B974-AFB802AF4C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D72B13A9-988B-9BD2-0790-3C9F44EB4E1B}"/>
              </a:ext>
            </a:extLst>
          </p:cNvPr>
          <p:cNvSpPr>
            <a:spLocks noGrp="1"/>
          </p:cNvSpPr>
          <p:nvPr>
            <p:ph type="title"/>
          </p:nvPr>
        </p:nvSpPr>
        <p:spPr>
          <a:xfrm>
            <a:off x="457200" y="301673"/>
            <a:ext cx="10744186" cy="1611710"/>
          </a:xfrm>
        </p:spPr>
        <p:txBody>
          <a:bodyPr>
            <a:normAutofit/>
          </a:bodyPr>
          <a:lstStyle/>
          <a:p>
            <a:r>
              <a:rPr lang="en-US">
                <a:solidFill>
                  <a:schemeClr val="tx2">
                    <a:alpha val="80000"/>
                  </a:schemeClr>
                </a:solidFill>
                <a:cs typeface="Posterama"/>
              </a:rPr>
              <a:t>Conclusion</a:t>
            </a:r>
            <a:endParaRPr lang="en-US">
              <a:solidFill>
                <a:schemeClr val="tx2">
                  <a:alpha val="80000"/>
                </a:schemeClr>
              </a:solidFill>
            </a:endParaRPr>
          </a:p>
        </p:txBody>
      </p:sp>
      <p:sp>
        <p:nvSpPr>
          <p:cNvPr id="46" name="Rectangle 45">
            <a:extLst>
              <a:ext uri="{FF2B5EF4-FFF2-40B4-BE49-F238E27FC236}">
                <a16:creationId xmlns:a16="http://schemas.microsoft.com/office/drawing/2014/main" id="{EB97ECD4-67DD-4166-9EC5-5D8834005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316" y="2403921"/>
            <a:ext cx="11806942" cy="384103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5" name="Content Placeholder 2">
            <a:extLst>
              <a:ext uri="{FF2B5EF4-FFF2-40B4-BE49-F238E27FC236}">
                <a16:creationId xmlns:a16="http://schemas.microsoft.com/office/drawing/2014/main" id="{4B722489-51C6-AF0C-B9B1-9B1CE94CD11D}"/>
              </a:ext>
            </a:extLst>
          </p:cNvPr>
          <p:cNvGraphicFramePr>
            <a:graphicFrameLocks noGrp="1"/>
          </p:cNvGraphicFramePr>
          <p:nvPr>
            <p:ph idx="1"/>
            <p:extLst>
              <p:ext uri="{D42A27DB-BD31-4B8C-83A1-F6EECF244321}">
                <p14:modId xmlns:p14="http://schemas.microsoft.com/office/powerpoint/2010/main" val="2246535951"/>
              </p:ext>
            </p:extLst>
          </p:nvPr>
        </p:nvGraphicFramePr>
        <p:xfrm>
          <a:off x="469900" y="1853057"/>
          <a:ext cx="10723563" cy="36762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90135720"/>
      </p:ext>
    </p:extLst>
  </p:cSld>
  <p:clrMapOvr>
    <a:masterClrMapping/>
  </p:clrMapOvr>
</p:sld>
</file>

<file path=ppt/theme/theme1.xml><?xml version="1.0" encoding="utf-8"?>
<a:theme xmlns:a="http://schemas.openxmlformats.org/drawingml/2006/main" name="SineVTI">
  <a:themeElements>
    <a:clrScheme name="AnalogousFromLightSeedLeftStep">
      <a:dk1>
        <a:srgbClr val="000000"/>
      </a:dk1>
      <a:lt1>
        <a:srgbClr val="FFFFFF"/>
      </a:lt1>
      <a:dk2>
        <a:srgbClr val="243741"/>
      </a:dk2>
      <a:lt2>
        <a:srgbClr val="E7E8E2"/>
      </a:lt2>
      <a:accent1>
        <a:srgbClr val="8770EC"/>
      </a:accent1>
      <a:accent2>
        <a:srgbClr val="5174E8"/>
      </a:accent2>
      <a:accent3>
        <a:srgbClr val="43AEE6"/>
      </a:accent3>
      <a:accent4>
        <a:srgbClr val="3FB5AD"/>
      </a:accent4>
      <a:accent5>
        <a:srgbClr val="39B87A"/>
      </a:accent5>
      <a:accent6>
        <a:srgbClr val="34BC41"/>
      </a:accent6>
      <a:hlink>
        <a:srgbClr val="7E8752"/>
      </a:hlink>
      <a:folHlink>
        <a:srgbClr val="7F7F7F"/>
      </a:folHlink>
    </a:clrScheme>
    <a:fontScheme name="Custom 49">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ineVTI" id="{8435B2A2-1BD5-4C05-93E5-3C5388B709E3}" vid="{0D704B13-63FE-4848-A298-6B7359B9565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TotalTime>
  <Words>1749</Words>
  <Application>Microsoft Office PowerPoint</Application>
  <PresentationFormat>Widescreen</PresentationFormat>
  <Paragraphs>80</Paragraphs>
  <Slides>10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Avenir Next LT Pro</vt:lpstr>
      <vt:lpstr>Calibri</vt:lpstr>
      <vt:lpstr>Posterama</vt:lpstr>
      <vt:lpstr>Times New Roman</vt:lpstr>
      <vt:lpstr>SineVTI</vt:lpstr>
      <vt:lpstr>Business Case for Change </vt:lpstr>
      <vt:lpstr>Business Case for Change</vt:lpstr>
      <vt:lpstr>Problem and the Potential </vt:lpstr>
      <vt:lpstr>Continued </vt:lpstr>
      <vt:lpstr>Feasibility and Cost-Benefit Considerations</vt:lpstr>
      <vt:lpstr>Continued</vt:lpstr>
      <vt:lpstr>Proposed Solutions </vt:lpstr>
      <vt:lpstr>How Proposed Solution is Culturally Sensitive</vt:lpstr>
      <vt:lpstr>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Mahnoor Chaudhry</cp:lastModifiedBy>
  <cp:revision>146</cp:revision>
  <dcterms:created xsi:type="dcterms:W3CDTF">2023-11-07T14:32:30Z</dcterms:created>
  <dcterms:modified xsi:type="dcterms:W3CDTF">2023-11-07T15:42:10Z</dcterms:modified>
</cp:coreProperties>
</file>