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84747-65DC-4C2C-B18E-04AF6835BF6C}" v="344" dt="2023-10-31T14:39:54.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82" d="100"/>
          <a:sy n="8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8AD52-BBF1-4880-8421-B53CBAFD7C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B405B0-F24D-4231-A970-CA52E2D200B9}">
      <dgm:prSet/>
      <dgm:spPr/>
      <dgm:t>
        <a:bodyPr/>
        <a:lstStyle/>
        <a:p>
          <a:r>
            <a:rPr lang="en-US"/>
            <a:t>Comprehensive QI Proposal Overview</a:t>
          </a:r>
        </a:p>
      </dgm:t>
    </dgm:pt>
    <dgm:pt modelId="{A276E56E-B6AD-48C9-A5E3-23ED4DABA026}" type="parTrans" cxnId="{4CF7E3F5-1BA7-4C93-A075-89EC21C5A614}">
      <dgm:prSet/>
      <dgm:spPr/>
      <dgm:t>
        <a:bodyPr/>
        <a:lstStyle/>
        <a:p>
          <a:endParaRPr lang="en-US"/>
        </a:p>
      </dgm:t>
    </dgm:pt>
    <dgm:pt modelId="{14AEC1EE-B445-4C10-8522-0C3ABA5C16AC}" type="sibTrans" cxnId="{4CF7E3F5-1BA7-4C93-A075-89EC21C5A614}">
      <dgm:prSet/>
      <dgm:spPr/>
      <dgm:t>
        <a:bodyPr/>
        <a:lstStyle/>
        <a:p>
          <a:endParaRPr lang="en-US"/>
        </a:p>
      </dgm:t>
    </dgm:pt>
    <dgm:pt modelId="{E98C4271-FB7A-4C65-A9D2-A6D12C5C054A}">
      <dgm:prSet/>
      <dgm:spPr/>
      <dgm:t>
        <a:bodyPr/>
        <a:lstStyle/>
        <a:p>
          <a:r>
            <a:rPr lang="en-US"/>
            <a:t>Data-Driven Foundation</a:t>
          </a:r>
        </a:p>
      </dgm:t>
    </dgm:pt>
    <dgm:pt modelId="{1FBAF1E4-96A1-4752-A122-014C2CF28B62}" type="parTrans" cxnId="{C39AF7A6-C7AF-49FB-888D-BE782B35F449}">
      <dgm:prSet/>
      <dgm:spPr/>
      <dgm:t>
        <a:bodyPr/>
        <a:lstStyle/>
        <a:p>
          <a:endParaRPr lang="en-US"/>
        </a:p>
      </dgm:t>
    </dgm:pt>
    <dgm:pt modelId="{8E325F0F-5A80-4A1D-94A6-B5467F7D8787}" type="sibTrans" cxnId="{C39AF7A6-C7AF-49FB-888D-BE782B35F449}">
      <dgm:prSet/>
      <dgm:spPr/>
      <dgm:t>
        <a:bodyPr/>
        <a:lstStyle/>
        <a:p>
          <a:endParaRPr lang="en-US"/>
        </a:p>
      </dgm:t>
    </dgm:pt>
    <dgm:pt modelId="{9E951187-3223-4D5E-807A-65CC7DACACF3}">
      <dgm:prSet/>
      <dgm:spPr/>
      <dgm:t>
        <a:bodyPr/>
        <a:lstStyle/>
        <a:p>
          <a:r>
            <a:rPr lang="en-US"/>
            <a:t>Evidence-Based Strategies</a:t>
          </a:r>
        </a:p>
      </dgm:t>
    </dgm:pt>
    <dgm:pt modelId="{1DFC5A55-167D-437B-9759-E0F4DB528BAE}" type="parTrans" cxnId="{35414FAB-23CD-4158-9283-63E120FA3023}">
      <dgm:prSet/>
      <dgm:spPr/>
      <dgm:t>
        <a:bodyPr/>
        <a:lstStyle/>
        <a:p>
          <a:endParaRPr lang="en-US"/>
        </a:p>
      </dgm:t>
    </dgm:pt>
    <dgm:pt modelId="{5EA9F230-B0E2-4F72-B419-1D7BA65E0C50}" type="sibTrans" cxnId="{35414FAB-23CD-4158-9283-63E120FA3023}">
      <dgm:prSet/>
      <dgm:spPr/>
      <dgm:t>
        <a:bodyPr/>
        <a:lstStyle/>
        <a:p>
          <a:endParaRPr lang="en-US"/>
        </a:p>
      </dgm:t>
    </dgm:pt>
    <dgm:pt modelId="{3B8EF8AA-E160-449C-852E-36F909DD0912}">
      <dgm:prSet/>
      <dgm:spPr/>
      <dgm:t>
        <a:bodyPr/>
        <a:lstStyle/>
        <a:p>
          <a:r>
            <a:rPr lang="en-US"/>
            <a:t>Interprofessional Collaboration</a:t>
          </a:r>
        </a:p>
      </dgm:t>
    </dgm:pt>
    <dgm:pt modelId="{1EA364DC-FF93-4592-ACE0-AABD41F48AEF}" type="parTrans" cxnId="{15C8506E-425E-4FDE-8D47-52E0B699D30F}">
      <dgm:prSet/>
      <dgm:spPr/>
      <dgm:t>
        <a:bodyPr/>
        <a:lstStyle/>
        <a:p>
          <a:endParaRPr lang="en-US"/>
        </a:p>
      </dgm:t>
    </dgm:pt>
    <dgm:pt modelId="{D5FD885E-1BA9-4852-9E8B-37E03457CF26}" type="sibTrans" cxnId="{15C8506E-425E-4FDE-8D47-52E0B699D30F}">
      <dgm:prSet/>
      <dgm:spPr/>
      <dgm:t>
        <a:bodyPr/>
        <a:lstStyle/>
        <a:p>
          <a:endParaRPr lang="en-US"/>
        </a:p>
      </dgm:t>
    </dgm:pt>
    <dgm:pt modelId="{D40A4F5E-13C5-4438-8669-2F25CF33DBF5}" type="pres">
      <dgm:prSet presAssocID="{1168AD52-BBF1-4880-8421-B53CBAFD7C4D}" presName="root" presStyleCnt="0">
        <dgm:presLayoutVars>
          <dgm:dir/>
          <dgm:resizeHandles val="exact"/>
        </dgm:presLayoutVars>
      </dgm:prSet>
      <dgm:spPr/>
    </dgm:pt>
    <dgm:pt modelId="{1F48B0CA-E368-4CB0-87F3-ADB9EEBFC2B4}" type="pres">
      <dgm:prSet presAssocID="{02B405B0-F24D-4231-A970-CA52E2D200B9}" presName="compNode" presStyleCnt="0"/>
      <dgm:spPr/>
    </dgm:pt>
    <dgm:pt modelId="{D152BCD2-4EF2-4A67-A9E3-F0A501BA56C8}" type="pres">
      <dgm:prSet presAssocID="{02B405B0-F24D-4231-A970-CA52E2D200B9}" presName="bgRect" presStyleLbl="bgShp" presStyleIdx="0" presStyleCnt="4"/>
      <dgm:spPr/>
    </dgm:pt>
    <dgm:pt modelId="{81E1ED86-C443-4071-B4A3-5F39626E60AF}" type="pres">
      <dgm:prSet presAssocID="{02B405B0-F24D-4231-A970-CA52E2D200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7A03633-6A58-4C13-8B6D-7BC76687FA2E}" type="pres">
      <dgm:prSet presAssocID="{02B405B0-F24D-4231-A970-CA52E2D200B9}" presName="spaceRect" presStyleCnt="0"/>
      <dgm:spPr/>
    </dgm:pt>
    <dgm:pt modelId="{CB1342B9-7FC8-4E14-97DD-8E2C63D9963B}" type="pres">
      <dgm:prSet presAssocID="{02B405B0-F24D-4231-A970-CA52E2D200B9}" presName="parTx" presStyleLbl="revTx" presStyleIdx="0" presStyleCnt="4">
        <dgm:presLayoutVars>
          <dgm:chMax val="0"/>
          <dgm:chPref val="0"/>
        </dgm:presLayoutVars>
      </dgm:prSet>
      <dgm:spPr/>
    </dgm:pt>
    <dgm:pt modelId="{43E43629-E648-4C17-BF37-6DD2B7C06C33}" type="pres">
      <dgm:prSet presAssocID="{14AEC1EE-B445-4C10-8522-0C3ABA5C16AC}" presName="sibTrans" presStyleCnt="0"/>
      <dgm:spPr/>
    </dgm:pt>
    <dgm:pt modelId="{50021E0A-2F46-46F0-A584-51DBE87159DC}" type="pres">
      <dgm:prSet presAssocID="{E98C4271-FB7A-4C65-A9D2-A6D12C5C054A}" presName="compNode" presStyleCnt="0"/>
      <dgm:spPr/>
    </dgm:pt>
    <dgm:pt modelId="{3FBDA747-54D2-4395-8BF1-F722F03061C2}" type="pres">
      <dgm:prSet presAssocID="{E98C4271-FB7A-4C65-A9D2-A6D12C5C054A}" presName="bgRect" presStyleLbl="bgShp" presStyleIdx="1" presStyleCnt="4"/>
      <dgm:spPr/>
    </dgm:pt>
    <dgm:pt modelId="{CAA9709C-78B1-4D46-B200-073B4263D9A1}" type="pres">
      <dgm:prSet presAssocID="{E98C4271-FB7A-4C65-A9D2-A6D12C5C05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7A1A3C67-C04D-4EB9-A23A-12F9AE0AFC36}" type="pres">
      <dgm:prSet presAssocID="{E98C4271-FB7A-4C65-A9D2-A6D12C5C054A}" presName="spaceRect" presStyleCnt="0"/>
      <dgm:spPr/>
    </dgm:pt>
    <dgm:pt modelId="{B062DCA5-8B80-448D-A3BB-77AEEA1F4BF2}" type="pres">
      <dgm:prSet presAssocID="{E98C4271-FB7A-4C65-A9D2-A6D12C5C054A}" presName="parTx" presStyleLbl="revTx" presStyleIdx="1" presStyleCnt="4">
        <dgm:presLayoutVars>
          <dgm:chMax val="0"/>
          <dgm:chPref val="0"/>
        </dgm:presLayoutVars>
      </dgm:prSet>
      <dgm:spPr/>
    </dgm:pt>
    <dgm:pt modelId="{17A25154-1DC9-4500-B4A7-00EB7C2F52EF}" type="pres">
      <dgm:prSet presAssocID="{8E325F0F-5A80-4A1D-94A6-B5467F7D8787}" presName="sibTrans" presStyleCnt="0"/>
      <dgm:spPr/>
    </dgm:pt>
    <dgm:pt modelId="{44793F12-7513-4118-B253-8AF2B6182BA0}" type="pres">
      <dgm:prSet presAssocID="{9E951187-3223-4D5E-807A-65CC7DACACF3}" presName="compNode" presStyleCnt="0"/>
      <dgm:spPr/>
    </dgm:pt>
    <dgm:pt modelId="{0D5ED605-DC8F-4764-BA5D-B01C3C24A12F}" type="pres">
      <dgm:prSet presAssocID="{9E951187-3223-4D5E-807A-65CC7DACACF3}" presName="bgRect" presStyleLbl="bgShp" presStyleIdx="2" presStyleCnt="4"/>
      <dgm:spPr/>
    </dgm:pt>
    <dgm:pt modelId="{82CE12AD-66C7-472E-A920-3CCADB7138A7}" type="pres">
      <dgm:prSet presAssocID="{9E951187-3223-4D5E-807A-65CC7DACAC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EC87F08D-22D7-4396-AA2E-4268D7A0323F}" type="pres">
      <dgm:prSet presAssocID="{9E951187-3223-4D5E-807A-65CC7DACACF3}" presName="spaceRect" presStyleCnt="0"/>
      <dgm:spPr/>
    </dgm:pt>
    <dgm:pt modelId="{19A7AEC9-FAB4-472A-9E43-14E51ED5D4E6}" type="pres">
      <dgm:prSet presAssocID="{9E951187-3223-4D5E-807A-65CC7DACACF3}" presName="parTx" presStyleLbl="revTx" presStyleIdx="2" presStyleCnt="4">
        <dgm:presLayoutVars>
          <dgm:chMax val="0"/>
          <dgm:chPref val="0"/>
        </dgm:presLayoutVars>
      </dgm:prSet>
      <dgm:spPr/>
    </dgm:pt>
    <dgm:pt modelId="{6912A94D-3A40-4E93-B2A0-54F20BC84340}" type="pres">
      <dgm:prSet presAssocID="{5EA9F230-B0E2-4F72-B419-1D7BA65E0C50}" presName="sibTrans" presStyleCnt="0"/>
      <dgm:spPr/>
    </dgm:pt>
    <dgm:pt modelId="{EE66092A-9859-4E31-A6F5-C1820DA4CCEB}" type="pres">
      <dgm:prSet presAssocID="{3B8EF8AA-E160-449C-852E-36F909DD0912}" presName="compNode" presStyleCnt="0"/>
      <dgm:spPr/>
    </dgm:pt>
    <dgm:pt modelId="{9B4D6615-B1DB-4D24-B650-FA722F815893}" type="pres">
      <dgm:prSet presAssocID="{3B8EF8AA-E160-449C-852E-36F909DD0912}" presName="bgRect" presStyleLbl="bgShp" presStyleIdx="3" presStyleCnt="4"/>
      <dgm:spPr/>
    </dgm:pt>
    <dgm:pt modelId="{834C21D8-6C6E-4E26-BE05-569BC2A4D7CB}" type="pres">
      <dgm:prSet presAssocID="{3B8EF8AA-E160-449C-852E-36F909DD09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6E09596D-E158-428E-82AA-37119E6612BE}" type="pres">
      <dgm:prSet presAssocID="{3B8EF8AA-E160-449C-852E-36F909DD0912}" presName="spaceRect" presStyleCnt="0"/>
      <dgm:spPr/>
    </dgm:pt>
    <dgm:pt modelId="{111927FF-FC3F-4988-A289-AC6E2966DED0}" type="pres">
      <dgm:prSet presAssocID="{3B8EF8AA-E160-449C-852E-36F909DD0912}" presName="parTx" presStyleLbl="revTx" presStyleIdx="3" presStyleCnt="4">
        <dgm:presLayoutVars>
          <dgm:chMax val="0"/>
          <dgm:chPref val="0"/>
        </dgm:presLayoutVars>
      </dgm:prSet>
      <dgm:spPr/>
    </dgm:pt>
  </dgm:ptLst>
  <dgm:cxnLst>
    <dgm:cxn modelId="{613A3363-9D78-454B-A29A-94AD68D89C7C}" type="presOf" srcId="{3B8EF8AA-E160-449C-852E-36F909DD0912}" destId="{111927FF-FC3F-4988-A289-AC6E2966DED0}" srcOrd="0" destOrd="0" presId="urn:microsoft.com/office/officeart/2018/2/layout/IconVerticalSolidList"/>
    <dgm:cxn modelId="{4130C767-96AE-41BB-8175-8DEEA99C38B2}" type="presOf" srcId="{1168AD52-BBF1-4880-8421-B53CBAFD7C4D}" destId="{D40A4F5E-13C5-4438-8669-2F25CF33DBF5}" srcOrd="0" destOrd="0" presId="urn:microsoft.com/office/officeart/2018/2/layout/IconVerticalSolidList"/>
    <dgm:cxn modelId="{15C8506E-425E-4FDE-8D47-52E0B699D30F}" srcId="{1168AD52-BBF1-4880-8421-B53CBAFD7C4D}" destId="{3B8EF8AA-E160-449C-852E-36F909DD0912}" srcOrd="3" destOrd="0" parTransId="{1EA364DC-FF93-4592-ACE0-AABD41F48AEF}" sibTransId="{D5FD885E-1BA9-4852-9E8B-37E03457CF26}"/>
    <dgm:cxn modelId="{539D15A0-7E4B-49A2-AAA8-B51B0CF03FE6}" type="presOf" srcId="{E98C4271-FB7A-4C65-A9D2-A6D12C5C054A}" destId="{B062DCA5-8B80-448D-A3BB-77AEEA1F4BF2}" srcOrd="0" destOrd="0" presId="urn:microsoft.com/office/officeart/2018/2/layout/IconVerticalSolidList"/>
    <dgm:cxn modelId="{C39AF7A6-C7AF-49FB-888D-BE782B35F449}" srcId="{1168AD52-BBF1-4880-8421-B53CBAFD7C4D}" destId="{E98C4271-FB7A-4C65-A9D2-A6D12C5C054A}" srcOrd="1" destOrd="0" parTransId="{1FBAF1E4-96A1-4752-A122-014C2CF28B62}" sibTransId="{8E325F0F-5A80-4A1D-94A6-B5467F7D8787}"/>
    <dgm:cxn modelId="{35414FAB-23CD-4158-9283-63E120FA3023}" srcId="{1168AD52-BBF1-4880-8421-B53CBAFD7C4D}" destId="{9E951187-3223-4D5E-807A-65CC7DACACF3}" srcOrd="2" destOrd="0" parTransId="{1DFC5A55-167D-437B-9759-E0F4DB528BAE}" sibTransId="{5EA9F230-B0E2-4F72-B419-1D7BA65E0C50}"/>
    <dgm:cxn modelId="{7FF5D9CE-57F7-49B0-B6EE-CB08844662C4}" type="presOf" srcId="{02B405B0-F24D-4231-A970-CA52E2D200B9}" destId="{CB1342B9-7FC8-4E14-97DD-8E2C63D9963B}" srcOrd="0" destOrd="0" presId="urn:microsoft.com/office/officeart/2018/2/layout/IconVerticalSolidList"/>
    <dgm:cxn modelId="{0FE968E5-DCC7-4B1D-BED1-450E71B66F2E}" type="presOf" srcId="{9E951187-3223-4D5E-807A-65CC7DACACF3}" destId="{19A7AEC9-FAB4-472A-9E43-14E51ED5D4E6}" srcOrd="0" destOrd="0" presId="urn:microsoft.com/office/officeart/2018/2/layout/IconVerticalSolidList"/>
    <dgm:cxn modelId="{4CF7E3F5-1BA7-4C93-A075-89EC21C5A614}" srcId="{1168AD52-BBF1-4880-8421-B53CBAFD7C4D}" destId="{02B405B0-F24D-4231-A970-CA52E2D200B9}" srcOrd="0" destOrd="0" parTransId="{A276E56E-B6AD-48C9-A5E3-23ED4DABA026}" sibTransId="{14AEC1EE-B445-4C10-8522-0C3ABA5C16AC}"/>
    <dgm:cxn modelId="{BD93EA34-8B95-4C78-A7D4-0DCEF6A9D85C}" type="presParOf" srcId="{D40A4F5E-13C5-4438-8669-2F25CF33DBF5}" destId="{1F48B0CA-E368-4CB0-87F3-ADB9EEBFC2B4}" srcOrd="0" destOrd="0" presId="urn:microsoft.com/office/officeart/2018/2/layout/IconVerticalSolidList"/>
    <dgm:cxn modelId="{72075818-FC40-4EC6-97EC-0C2FBEDD068D}" type="presParOf" srcId="{1F48B0CA-E368-4CB0-87F3-ADB9EEBFC2B4}" destId="{D152BCD2-4EF2-4A67-A9E3-F0A501BA56C8}" srcOrd="0" destOrd="0" presId="urn:microsoft.com/office/officeart/2018/2/layout/IconVerticalSolidList"/>
    <dgm:cxn modelId="{79AFB311-745D-4987-94F0-BADB1985C6CE}" type="presParOf" srcId="{1F48B0CA-E368-4CB0-87F3-ADB9EEBFC2B4}" destId="{81E1ED86-C443-4071-B4A3-5F39626E60AF}" srcOrd="1" destOrd="0" presId="urn:microsoft.com/office/officeart/2018/2/layout/IconVerticalSolidList"/>
    <dgm:cxn modelId="{974D217B-2703-41BD-B015-020F918795DF}" type="presParOf" srcId="{1F48B0CA-E368-4CB0-87F3-ADB9EEBFC2B4}" destId="{67A03633-6A58-4C13-8B6D-7BC76687FA2E}" srcOrd="2" destOrd="0" presId="urn:microsoft.com/office/officeart/2018/2/layout/IconVerticalSolidList"/>
    <dgm:cxn modelId="{07C0982E-812F-4BD2-87C9-6385A0293342}" type="presParOf" srcId="{1F48B0CA-E368-4CB0-87F3-ADB9EEBFC2B4}" destId="{CB1342B9-7FC8-4E14-97DD-8E2C63D9963B}" srcOrd="3" destOrd="0" presId="urn:microsoft.com/office/officeart/2018/2/layout/IconVerticalSolidList"/>
    <dgm:cxn modelId="{84C92965-D3EB-4CC7-AA3A-675ECFE276E5}" type="presParOf" srcId="{D40A4F5E-13C5-4438-8669-2F25CF33DBF5}" destId="{43E43629-E648-4C17-BF37-6DD2B7C06C33}" srcOrd="1" destOrd="0" presId="urn:microsoft.com/office/officeart/2018/2/layout/IconVerticalSolidList"/>
    <dgm:cxn modelId="{46DCA76B-BD53-49F5-AF43-FDCC8C9AB5DB}" type="presParOf" srcId="{D40A4F5E-13C5-4438-8669-2F25CF33DBF5}" destId="{50021E0A-2F46-46F0-A584-51DBE87159DC}" srcOrd="2" destOrd="0" presId="urn:microsoft.com/office/officeart/2018/2/layout/IconVerticalSolidList"/>
    <dgm:cxn modelId="{F01740E6-5CDF-4A80-B6E1-B9B94C4F424B}" type="presParOf" srcId="{50021E0A-2F46-46F0-A584-51DBE87159DC}" destId="{3FBDA747-54D2-4395-8BF1-F722F03061C2}" srcOrd="0" destOrd="0" presId="urn:microsoft.com/office/officeart/2018/2/layout/IconVerticalSolidList"/>
    <dgm:cxn modelId="{903575A3-3F5C-42E5-BEEC-897685192464}" type="presParOf" srcId="{50021E0A-2F46-46F0-A584-51DBE87159DC}" destId="{CAA9709C-78B1-4D46-B200-073B4263D9A1}" srcOrd="1" destOrd="0" presId="urn:microsoft.com/office/officeart/2018/2/layout/IconVerticalSolidList"/>
    <dgm:cxn modelId="{F89CE8D5-69D8-4309-8FA4-7C4CAB60072E}" type="presParOf" srcId="{50021E0A-2F46-46F0-A584-51DBE87159DC}" destId="{7A1A3C67-C04D-4EB9-A23A-12F9AE0AFC36}" srcOrd="2" destOrd="0" presId="urn:microsoft.com/office/officeart/2018/2/layout/IconVerticalSolidList"/>
    <dgm:cxn modelId="{414D1FDE-F9F5-4AEA-BA10-A7F36B950BB7}" type="presParOf" srcId="{50021E0A-2F46-46F0-A584-51DBE87159DC}" destId="{B062DCA5-8B80-448D-A3BB-77AEEA1F4BF2}" srcOrd="3" destOrd="0" presId="urn:microsoft.com/office/officeart/2018/2/layout/IconVerticalSolidList"/>
    <dgm:cxn modelId="{4B52CFD8-8A1E-4599-B959-EA8E3078E5C9}" type="presParOf" srcId="{D40A4F5E-13C5-4438-8669-2F25CF33DBF5}" destId="{17A25154-1DC9-4500-B4A7-00EB7C2F52EF}" srcOrd="3" destOrd="0" presId="urn:microsoft.com/office/officeart/2018/2/layout/IconVerticalSolidList"/>
    <dgm:cxn modelId="{92B76491-C290-40C3-AD3C-8F14F261AA0D}" type="presParOf" srcId="{D40A4F5E-13C5-4438-8669-2F25CF33DBF5}" destId="{44793F12-7513-4118-B253-8AF2B6182BA0}" srcOrd="4" destOrd="0" presId="urn:microsoft.com/office/officeart/2018/2/layout/IconVerticalSolidList"/>
    <dgm:cxn modelId="{5D6C09FD-3F71-4517-A069-338BC3000E74}" type="presParOf" srcId="{44793F12-7513-4118-B253-8AF2B6182BA0}" destId="{0D5ED605-DC8F-4764-BA5D-B01C3C24A12F}" srcOrd="0" destOrd="0" presId="urn:microsoft.com/office/officeart/2018/2/layout/IconVerticalSolidList"/>
    <dgm:cxn modelId="{D1874637-7912-4E65-946F-21A475E2543F}" type="presParOf" srcId="{44793F12-7513-4118-B253-8AF2B6182BA0}" destId="{82CE12AD-66C7-472E-A920-3CCADB7138A7}" srcOrd="1" destOrd="0" presId="urn:microsoft.com/office/officeart/2018/2/layout/IconVerticalSolidList"/>
    <dgm:cxn modelId="{40A11ADE-B2CA-4487-AFA4-E5CA475928F9}" type="presParOf" srcId="{44793F12-7513-4118-B253-8AF2B6182BA0}" destId="{EC87F08D-22D7-4396-AA2E-4268D7A0323F}" srcOrd="2" destOrd="0" presId="urn:microsoft.com/office/officeart/2018/2/layout/IconVerticalSolidList"/>
    <dgm:cxn modelId="{CE886E37-CE76-454C-AA37-772DE41D17DF}" type="presParOf" srcId="{44793F12-7513-4118-B253-8AF2B6182BA0}" destId="{19A7AEC9-FAB4-472A-9E43-14E51ED5D4E6}" srcOrd="3" destOrd="0" presId="urn:microsoft.com/office/officeart/2018/2/layout/IconVerticalSolidList"/>
    <dgm:cxn modelId="{546761CA-96A0-4E10-9C38-BF77F105ED0D}" type="presParOf" srcId="{D40A4F5E-13C5-4438-8669-2F25CF33DBF5}" destId="{6912A94D-3A40-4E93-B2A0-54F20BC84340}" srcOrd="5" destOrd="0" presId="urn:microsoft.com/office/officeart/2018/2/layout/IconVerticalSolidList"/>
    <dgm:cxn modelId="{8E34816E-5D67-4342-83A5-A080527F5C92}" type="presParOf" srcId="{D40A4F5E-13C5-4438-8669-2F25CF33DBF5}" destId="{EE66092A-9859-4E31-A6F5-C1820DA4CCEB}" srcOrd="6" destOrd="0" presId="urn:microsoft.com/office/officeart/2018/2/layout/IconVerticalSolidList"/>
    <dgm:cxn modelId="{901883E2-3E69-49AF-85FA-60CE887893DF}" type="presParOf" srcId="{EE66092A-9859-4E31-A6F5-C1820DA4CCEB}" destId="{9B4D6615-B1DB-4D24-B650-FA722F815893}" srcOrd="0" destOrd="0" presId="urn:microsoft.com/office/officeart/2018/2/layout/IconVerticalSolidList"/>
    <dgm:cxn modelId="{39AAA7C9-C302-415D-AB02-BCEDA756C180}" type="presParOf" srcId="{EE66092A-9859-4E31-A6F5-C1820DA4CCEB}" destId="{834C21D8-6C6E-4E26-BE05-569BC2A4D7CB}" srcOrd="1" destOrd="0" presId="urn:microsoft.com/office/officeart/2018/2/layout/IconVerticalSolidList"/>
    <dgm:cxn modelId="{071B42E2-FFC1-4691-BD79-08059E8E5EFD}" type="presParOf" srcId="{EE66092A-9859-4E31-A6F5-C1820DA4CCEB}" destId="{6E09596D-E158-428E-82AA-37119E6612BE}" srcOrd="2" destOrd="0" presId="urn:microsoft.com/office/officeart/2018/2/layout/IconVerticalSolidList"/>
    <dgm:cxn modelId="{6E5F969D-A6C4-4886-B94C-E6714FDAEA32}" type="presParOf" srcId="{EE66092A-9859-4E31-A6F5-C1820DA4CCEB}" destId="{111927FF-FC3F-4988-A289-AC6E2966DE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1EEA4-EFA0-47F3-8950-E69D92D16BA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000BD7C-A76B-4110-ABE2-D49264F173D9}">
      <dgm:prSet/>
      <dgm:spPr/>
      <dgm:t>
        <a:bodyPr/>
        <a:lstStyle/>
        <a:p>
          <a:r>
            <a:rPr lang="en-US"/>
            <a:t>Medication Administration Errors</a:t>
          </a:r>
        </a:p>
      </dgm:t>
    </dgm:pt>
    <dgm:pt modelId="{473D1CDD-BCA0-4255-BE57-9A6151F28627}" type="parTrans" cxnId="{A09D31EF-869C-4BD5-BCF6-FD01C9AAD2F2}">
      <dgm:prSet/>
      <dgm:spPr/>
      <dgm:t>
        <a:bodyPr/>
        <a:lstStyle/>
        <a:p>
          <a:endParaRPr lang="en-US"/>
        </a:p>
      </dgm:t>
    </dgm:pt>
    <dgm:pt modelId="{1A61B227-9C4C-4AE4-A20E-5660E489B578}" type="sibTrans" cxnId="{A09D31EF-869C-4BD5-BCF6-FD01C9AAD2F2}">
      <dgm:prSet/>
      <dgm:spPr/>
      <dgm:t>
        <a:bodyPr/>
        <a:lstStyle/>
        <a:p>
          <a:endParaRPr lang="en-US"/>
        </a:p>
      </dgm:t>
    </dgm:pt>
    <dgm:pt modelId="{D5222644-8D04-4659-9FD8-2D3F373B544E}">
      <dgm:prSet/>
      <dgm:spPr/>
      <dgm:t>
        <a:bodyPr/>
        <a:lstStyle/>
        <a:p>
          <a:r>
            <a:rPr lang="en-US"/>
            <a:t>Types of Errors</a:t>
          </a:r>
        </a:p>
      </dgm:t>
    </dgm:pt>
    <dgm:pt modelId="{46893BAF-3447-4B04-AE3C-98E193FD7AE7}" type="parTrans" cxnId="{E58393DA-0CF4-47E4-89CD-05496C07CB28}">
      <dgm:prSet/>
      <dgm:spPr/>
      <dgm:t>
        <a:bodyPr/>
        <a:lstStyle/>
        <a:p>
          <a:endParaRPr lang="en-US"/>
        </a:p>
      </dgm:t>
    </dgm:pt>
    <dgm:pt modelId="{1E9DF406-D4A4-4A87-90D2-826581F680CC}" type="sibTrans" cxnId="{E58393DA-0CF4-47E4-89CD-05496C07CB28}">
      <dgm:prSet/>
      <dgm:spPr/>
      <dgm:t>
        <a:bodyPr/>
        <a:lstStyle/>
        <a:p>
          <a:endParaRPr lang="en-US"/>
        </a:p>
      </dgm:t>
    </dgm:pt>
    <dgm:pt modelId="{E9626587-D57C-4F9F-9F35-8A2CE7780EF9}">
      <dgm:prSet/>
      <dgm:spPr/>
      <dgm:t>
        <a:bodyPr/>
        <a:lstStyle/>
        <a:p>
          <a:r>
            <a:rPr lang="en-US"/>
            <a:t>Benchmark Misalignment</a:t>
          </a:r>
        </a:p>
      </dgm:t>
    </dgm:pt>
    <dgm:pt modelId="{1A475E12-CFEA-49B2-9897-2811FCDEA0C0}" type="parTrans" cxnId="{3D2A8C91-586C-4764-AC18-A15CD580DB8A}">
      <dgm:prSet/>
      <dgm:spPr/>
      <dgm:t>
        <a:bodyPr/>
        <a:lstStyle/>
        <a:p>
          <a:endParaRPr lang="en-US"/>
        </a:p>
      </dgm:t>
    </dgm:pt>
    <dgm:pt modelId="{0C9D47BE-8086-4BBC-A91C-6493A9BF09FD}" type="sibTrans" cxnId="{3D2A8C91-586C-4764-AC18-A15CD580DB8A}">
      <dgm:prSet/>
      <dgm:spPr/>
      <dgm:t>
        <a:bodyPr/>
        <a:lstStyle/>
        <a:p>
          <a:endParaRPr lang="en-US"/>
        </a:p>
      </dgm:t>
    </dgm:pt>
    <dgm:pt modelId="{5A0B014E-A65F-4496-B7E2-7193BB4E7726}">
      <dgm:prSet/>
      <dgm:spPr/>
      <dgm:t>
        <a:bodyPr/>
        <a:lstStyle/>
        <a:p>
          <a:r>
            <a:rPr lang="en-US"/>
            <a:t>Data Reliability</a:t>
          </a:r>
        </a:p>
      </dgm:t>
    </dgm:pt>
    <dgm:pt modelId="{F516039B-C418-4215-9813-CDC42DE5A0B1}" type="parTrans" cxnId="{20E69722-6A9E-40ED-9C3E-BBBA680D6426}">
      <dgm:prSet/>
      <dgm:spPr/>
      <dgm:t>
        <a:bodyPr/>
        <a:lstStyle/>
        <a:p>
          <a:endParaRPr lang="en-US"/>
        </a:p>
      </dgm:t>
    </dgm:pt>
    <dgm:pt modelId="{7D1A76F1-6A45-408D-A7F9-299278F60B35}" type="sibTrans" cxnId="{20E69722-6A9E-40ED-9C3E-BBBA680D6426}">
      <dgm:prSet/>
      <dgm:spPr/>
      <dgm:t>
        <a:bodyPr/>
        <a:lstStyle/>
        <a:p>
          <a:endParaRPr lang="en-US"/>
        </a:p>
      </dgm:t>
    </dgm:pt>
    <dgm:pt modelId="{E9BA2053-3416-47D4-A440-B8F690C220C7}" type="pres">
      <dgm:prSet presAssocID="{A7C1EEA4-EFA0-47F3-8950-E69D92D16BA5}" presName="linear" presStyleCnt="0">
        <dgm:presLayoutVars>
          <dgm:animLvl val="lvl"/>
          <dgm:resizeHandles val="exact"/>
        </dgm:presLayoutVars>
      </dgm:prSet>
      <dgm:spPr/>
    </dgm:pt>
    <dgm:pt modelId="{120B7145-EBDC-41D6-B7CE-08594D418FF5}" type="pres">
      <dgm:prSet presAssocID="{C000BD7C-A76B-4110-ABE2-D49264F173D9}" presName="parentText" presStyleLbl="node1" presStyleIdx="0" presStyleCnt="4">
        <dgm:presLayoutVars>
          <dgm:chMax val="0"/>
          <dgm:bulletEnabled val="1"/>
        </dgm:presLayoutVars>
      </dgm:prSet>
      <dgm:spPr/>
    </dgm:pt>
    <dgm:pt modelId="{CB1D6FC6-B8F8-40D9-82A4-BBB39713B902}" type="pres">
      <dgm:prSet presAssocID="{1A61B227-9C4C-4AE4-A20E-5660E489B578}" presName="spacer" presStyleCnt="0"/>
      <dgm:spPr/>
    </dgm:pt>
    <dgm:pt modelId="{852287BD-2EE8-42F1-BA03-16015012483B}" type="pres">
      <dgm:prSet presAssocID="{D5222644-8D04-4659-9FD8-2D3F373B544E}" presName="parentText" presStyleLbl="node1" presStyleIdx="1" presStyleCnt="4">
        <dgm:presLayoutVars>
          <dgm:chMax val="0"/>
          <dgm:bulletEnabled val="1"/>
        </dgm:presLayoutVars>
      </dgm:prSet>
      <dgm:spPr/>
    </dgm:pt>
    <dgm:pt modelId="{48C15C85-AAC6-4A18-81A0-6960EB2EAB65}" type="pres">
      <dgm:prSet presAssocID="{1E9DF406-D4A4-4A87-90D2-826581F680CC}" presName="spacer" presStyleCnt="0"/>
      <dgm:spPr/>
    </dgm:pt>
    <dgm:pt modelId="{97D4FB45-051D-4405-A794-2BB716CAD82A}" type="pres">
      <dgm:prSet presAssocID="{E9626587-D57C-4F9F-9F35-8A2CE7780EF9}" presName="parentText" presStyleLbl="node1" presStyleIdx="2" presStyleCnt="4">
        <dgm:presLayoutVars>
          <dgm:chMax val="0"/>
          <dgm:bulletEnabled val="1"/>
        </dgm:presLayoutVars>
      </dgm:prSet>
      <dgm:spPr/>
    </dgm:pt>
    <dgm:pt modelId="{BFFB4BFD-FF77-433E-A372-DA40A8E0C580}" type="pres">
      <dgm:prSet presAssocID="{0C9D47BE-8086-4BBC-A91C-6493A9BF09FD}" presName="spacer" presStyleCnt="0"/>
      <dgm:spPr/>
    </dgm:pt>
    <dgm:pt modelId="{A82F5C58-11FE-4724-AA85-292C79F80520}" type="pres">
      <dgm:prSet presAssocID="{5A0B014E-A65F-4496-B7E2-7193BB4E7726}" presName="parentText" presStyleLbl="node1" presStyleIdx="3" presStyleCnt="4">
        <dgm:presLayoutVars>
          <dgm:chMax val="0"/>
          <dgm:bulletEnabled val="1"/>
        </dgm:presLayoutVars>
      </dgm:prSet>
      <dgm:spPr/>
    </dgm:pt>
  </dgm:ptLst>
  <dgm:cxnLst>
    <dgm:cxn modelId="{20E69722-6A9E-40ED-9C3E-BBBA680D6426}" srcId="{A7C1EEA4-EFA0-47F3-8950-E69D92D16BA5}" destId="{5A0B014E-A65F-4496-B7E2-7193BB4E7726}" srcOrd="3" destOrd="0" parTransId="{F516039B-C418-4215-9813-CDC42DE5A0B1}" sibTransId="{7D1A76F1-6A45-408D-A7F9-299278F60B35}"/>
    <dgm:cxn modelId="{BAD8FF2C-08E4-45D6-8FF0-9A8433CAC694}" type="presOf" srcId="{C000BD7C-A76B-4110-ABE2-D49264F173D9}" destId="{120B7145-EBDC-41D6-B7CE-08594D418FF5}" srcOrd="0" destOrd="0" presId="urn:microsoft.com/office/officeart/2005/8/layout/vList2"/>
    <dgm:cxn modelId="{D8C2C339-5174-4545-9777-9C640D1D656A}" type="presOf" srcId="{A7C1EEA4-EFA0-47F3-8950-E69D92D16BA5}" destId="{E9BA2053-3416-47D4-A440-B8F690C220C7}" srcOrd="0" destOrd="0" presId="urn:microsoft.com/office/officeart/2005/8/layout/vList2"/>
    <dgm:cxn modelId="{B837445F-9FC1-4C3C-AFC3-5325ACAACABC}" type="presOf" srcId="{D5222644-8D04-4659-9FD8-2D3F373B544E}" destId="{852287BD-2EE8-42F1-BA03-16015012483B}" srcOrd="0" destOrd="0" presId="urn:microsoft.com/office/officeart/2005/8/layout/vList2"/>
    <dgm:cxn modelId="{FEA3EF85-0EF0-4454-B524-F79FA6AAB514}" type="presOf" srcId="{E9626587-D57C-4F9F-9F35-8A2CE7780EF9}" destId="{97D4FB45-051D-4405-A794-2BB716CAD82A}" srcOrd="0" destOrd="0" presId="urn:microsoft.com/office/officeart/2005/8/layout/vList2"/>
    <dgm:cxn modelId="{3D2A8C91-586C-4764-AC18-A15CD580DB8A}" srcId="{A7C1EEA4-EFA0-47F3-8950-E69D92D16BA5}" destId="{E9626587-D57C-4F9F-9F35-8A2CE7780EF9}" srcOrd="2" destOrd="0" parTransId="{1A475E12-CFEA-49B2-9897-2811FCDEA0C0}" sibTransId="{0C9D47BE-8086-4BBC-A91C-6493A9BF09FD}"/>
    <dgm:cxn modelId="{2D6F7DD9-90E9-4DC7-9A38-9F89157D365A}" type="presOf" srcId="{5A0B014E-A65F-4496-B7E2-7193BB4E7726}" destId="{A82F5C58-11FE-4724-AA85-292C79F80520}" srcOrd="0" destOrd="0" presId="urn:microsoft.com/office/officeart/2005/8/layout/vList2"/>
    <dgm:cxn modelId="{E58393DA-0CF4-47E4-89CD-05496C07CB28}" srcId="{A7C1EEA4-EFA0-47F3-8950-E69D92D16BA5}" destId="{D5222644-8D04-4659-9FD8-2D3F373B544E}" srcOrd="1" destOrd="0" parTransId="{46893BAF-3447-4B04-AE3C-98E193FD7AE7}" sibTransId="{1E9DF406-D4A4-4A87-90D2-826581F680CC}"/>
    <dgm:cxn modelId="{A09D31EF-869C-4BD5-BCF6-FD01C9AAD2F2}" srcId="{A7C1EEA4-EFA0-47F3-8950-E69D92D16BA5}" destId="{C000BD7C-A76B-4110-ABE2-D49264F173D9}" srcOrd="0" destOrd="0" parTransId="{473D1CDD-BCA0-4255-BE57-9A6151F28627}" sibTransId="{1A61B227-9C4C-4AE4-A20E-5660E489B578}"/>
    <dgm:cxn modelId="{F0194118-9286-403D-881D-262542A1B55B}" type="presParOf" srcId="{E9BA2053-3416-47D4-A440-B8F690C220C7}" destId="{120B7145-EBDC-41D6-B7CE-08594D418FF5}" srcOrd="0" destOrd="0" presId="urn:microsoft.com/office/officeart/2005/8/layout/vList2"/>
    <dgm:cxn modelId="{DAB2C0FB-2973-428C-9B73-F40932584A58}" type="presParOf" srcId="{E9BA2053-3416-47D4-A440-B8F690C220C7}" destId="{CB1D6FC6-B8F8-40D9-82A4-BBB39713B902}" srcOrd="1" destOrd="0" presId="urn:microsoft.com/office/officeart/2005/8/layout/vList2"/>
    <dgm:cxn modelId="{96C1CC90-3E10-477E-9D86-E0F166093B73}" type="presParOf" srcId="{E9BA2053-3416-47D4-A440-B8F690C220C7}" destId="{852287BD-2EE8-42F1-BA03-16015012483B}" srcOrd="2" destOrd="0" presId="urn:microsoft.com/office/officeart/2005/8/layout/vList2"/>
    <dgm:cxn modelId="{0F1990F2-33B3-4203-B7EF-0D7D7E119ACB}" type="presParOf" srcId="{E9BA2053-3416-47D4-A440-B8F690C220C7}" destId="{48C15C85-AAC6-4A18-81A0-6960EB2EAB65}" srcOrd="3" destOrd="0" presId="urn:microsoft.com/office/officeart/2005/8/layout/vList2"/>
    <dgm:cxn modelId="{CE2BB057-08FC-43DB-8EC8-4710EEF7C929}" type="presParOf" srcId="{E9BA2053-3416-47D4-A440-B8F690C220C7}" destId="{97D4FB45-051D-4405-A794-2BB716CAD82A}" srcOrd="4" destOrd="0" presId="urn:microsoft.com/office/officeart/2005/8/layout/vList2"/>
    <dgm:cxn modelId="{A0C8EB34-75E8-4ACA-8440-E862C2355CCB}" type="presParOf" srcId="{E9BA2053-3416-47D4-A440-B8F690C220C7}" destId="{BFFB4BFD-FF77-433E-A372-DA40A8E0C580}" srcOrd="5" destOrd="0" presId="urn:microsoft.com/office/officeart/2005/8/layout/vList2"/>
    <dgm:cxn modelId="{F2986DB8-5899-459E-889A-75202155AB47}" type="presParOf" srcId="{E9BA2053-3416-47D4-A440-B8F690C220C7}" destId="{A82F5C58-11FE-4724-AA85-292C79F805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E6FD3-78E7-49F0-B700-08A1DD1BE0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5CE516-3C43-4370-AFD7-B684285014EE}">
      <dgm:prSet/>
      <dgm:spPr/>
      <dgm:t>
        <a:bodyPr/>
        <a:lstStyle/>
        <a:p>
          <a:r>
            <a:rPr lang="en-US"/>
            <a:t>Upgrading the electronic health record (EHR) system to ensure resilience during technical difficulties</a:t>
          </a:r>
        </a:p>
      </dgm:t>
    </dgm:pt>
    <dgm:pt modelId="{DF89A6E0-95A5-424A-B01D-9306C8DF8FE0}" type="parTrans" cxnId="{66DD1C71-99A3-4FFC-BD47-25B05BF4F24D}">
      <dgm:prSet/>
      <dgm:spPr/>
      <dgm:t>
        <a:bodyPr/>
        <a:lstStyle/>
        <a:p>
          <a:endParaRPr lang="en-US"/>
        </a:p>
      </dgm:t>
    </dgm:pt>
    <dgm:pt modelId="{FDA8ADF1-452F-46FE-806D-F4326303E50F}" type="sibTrans" cxnId="{66DD1C71-99A3-4FFC-BD47-25B05BF4F24D}">
      <dgm:prSet/>
      <dgm:spPr/>
      <dgm:t>
        <a:bodyPr/>
        <a:lstStyle/>
        <a:p>
          <a:endParaRPr lang="en-US"/>
        </a:p>
      </dgm:t>
    </dgm:pt>
    <dgm:pt modelId="{EAAC21A8-636E-4CA4-BE03-0198434E9122}">
      <dgm:prSet/>
      <dgm:spPr/>
      <dgm:t>
        <a:bodyPr/>
        <a:lstStyle/>
        <a:p>
          <a:r>
            <a:rPr lang="en-US"/>
            <a:t>Introduction of advanced barcode scanning technology to verify the accuracy of medication administration</a:t>
          </a:r>
        </a:p>
      </dgm:t>
    </dgm:pt>
    <dgm:pt modelId="{139E37C7-DF8B-414C-BBAE-1E3739D6FC1C}" type="parTrans" cxnId="{8531052E-1B5C-4839-87F8-1746ECCD032D}">
      <dgm:prSet/>
      <dgm:spPr/>
      <dgm:t>
        <a:bodyPr/>
        <a:lstStyle/>
        <a:p>
          <a:endParaRPr lang="en-US"/>
        </a:p>
      </dgm:t>
    </dgm:pt>
    <dgm:pt modelId="{7C72573A-C9A9-43FD-B251-8EE5666B2426}" type="sibTrans" cxnId="{8531052E-1B5C-4839-87F8-1746ECCD032D}">
      <dgm:prSet/>
      <dgm:spPr/>
      <dgm:t>
        <a:bodyPr/>
        <a:lstStyle/>
        <a:p>
          <a:endParaRPr lang="en-US"/>
        </a:p>
      </dgm:t>
    </dgm:pt>
    <dgm:pt modelId="{B0EE017B-6CD1-4F0E-9054-4785D956089D}">
      <dgm:prSet/>
      <dgm:spPr/>
      <dgm:t>
        <a:bodyPr/>
        <a:lstStyle/>
        <a:p>
          <a:r>
            <a:rPr lang="en-US"/>
            <a:t>Upgrading the EHR to minimize interruptions</a:t>
          </a:r>
        </a:p>
      </dgm:t>
    </dgm:pt>
    <dgm:pt modelId="{1FD03738-FB36-4E8B-A52B-D49770F5CF45}" type="parTrans" cxnId="{EC3396ED-1849-48FD-922F-1229561901CD}">
      <dgm:prSet/>
      <dgm:spPr/>
      <dgm:t>
        <a:bodyPr/>
        <a:lstStyle/>
        <a:p>
          <a:endParaRPr lang="en-US"/>
        </a:p>
      </dgm:t>
    </dgm:pt>
    <dgm:pt modelId="{1548CECA-5D4C-4D3F-A62A-4124B3E5EDEB}" type="sibTrans" cxnId="{EC3396ED-1849-48FD-922F-1229561901CD}">
      <dgm:prSet/>
      <dgm:spPr/>
      <dgm:t>
        <a:bodyPr/>
        <a:lstStyle/>
        <a:p>
          <a:endParaRPr lang="en-US"/>
        </a:p>
      </dgm:t>
    </dgm:pt>
    <dgm:pt modelId="{B719358A-6375-4F7C-BA0A-52BB23A39CB3}">
      <dgm:prSet/>
      <dgm:spPr/>
      <dgm:t>
        <a:bodyPr/>
        <a:lstStyle/>
        <a:p>
          <a:r>
            <a:rPr lang="en-US"/>
            <a:t>Reducing Medication Errors</a:t>
          </a:r>
        </a:p>
      </dgm:t>
    </dgm:pt>
    <dgm:pt modelId="{393FED74-9831-43EB-8AD9-3EE018A9F521}" type="parTrans" cxnId="{91B04123-6CA3-4ADA-9180-DA9F96AC7223}">
      <dgm:prSet/>
      <dgm:spPr/>
      <dgm:t>
        <a:bodyPr/>
        <a:lstStyle/>
        <a:p>
          <a:endParaRPr lang="en-US"/>
        </a:p>
      </dgm:t>
    </dgm:pt>
    <dgm:pt modelId="{AEA77C55-16D1-4779-86FF-080038A88622}" type="sibTrans" cxnId="{91B04123-6CA3-4ADA-9180-DA9F96AC7223}">
      <dgm:prSet/>
      <dgm:spPr/>
      <dgm:t>
        <a:bodyPr/>
        <a:lstStyle/>
        <a:p>
          <a:endParaRPr lang="en-US"/>
        </a:p>
      </dgm:t>
    </dgm:pt>
    <dgm:pt modelId="{0855998F-BB25-44FD-99D5-2C712B364A62}" type="pres">
      <dgm:prSet presAssocID="{010E6FD3-78E7-49F0-B700-08A1DD1BE04F}" presName="root" presStyleCnt="0">
        <dgm:presLayoutVars>
          <dgm:dir/>
          <dgm:resizeHandles val="exact"/>
        </dgm:presLayoutVars>
      </dgm:prSet>
      <dgm:spPr/>
    </dgm:pt>
    <dgm:pt modelId="{D208AA22-1566-41A2-96B4-6EC4519741B6}" type="pres">
      <dgm:prSet presAssocID="{7B5CE516-3C43-4370-AFD7-B684285014EE}" presName="compNode" presStyleCnt="0"/>
      <dgm:spPr/>
    </dgm:pt>
    <dgm:pt modelId="{B7A9017F-76E2-49BF-9B37-F8367C9ED370}" type="pres">
      <dgm:prSet presAssocID="{7B5CE516-3C43-4370-AFD7-B684285014EE}" presName="bgRect" presStyleLbl="bgShp" presStyleIdx="0" presStyleCnt="4"/>
      <dgm:spPr/>
    </dgm:pt>
    <dgm:pt modelId="{E600F8CA-C167-4D97-8E3F-16B9470C74AA}" type="pres">
      <dgm:prSet presAssocID="{7B5CE516-3C43-4370-AFD7-B684285014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28083F84-2C60-4E88-BBBB-462B896A18F8}" type="pres">
      <dgm:prSet presAssocID="{7B5CE516-3C43-4370-AFD7-B684285014EE}" presName="spaceRect" presStyleCnt="0"/>
      <dgm:spPr/>
    </dgm:pt>
    <dgm:pt modelId="{044B4063-987B-4424-8BB2-FB89ECE27D4E}" type="pres">
      <dgm:prSet presAssocID="{7B5CE516-3C43-4370-AFD7-B684285014EE}" presName="parTx" presStyleLbl="revTx" presStyleIdx="0" presStyleCnt="4">
        <dgm:presLayoutVars>
          <dgm:chMax val="0"/>
          <dgm:chPref val="0"/>
        </dgm:presLayoutVars>
      </dgm:prSet>
      <dgm:spPr/>
    </dgm:pt>
    <dgm:pt modelId="{1999B3A3-49DE-4E50-86EA-EE6386AEF8BD}" type="pres">
      <dgm:prSet presAssocID="{FDA8ADF1-452F-46FE-806D-F4326303E50F}" presName="sibTrans" presStyleCnt="0"/>
      <dgm:spPr/>
    </dgm:pt>
    <dgm:pt modelId="{D17426C0-210B-4931-9120-941C16F8681D}" type="pres">
      <dgm:prSet presAssocID="{EAAC21A8-636E-4CA4-BE03-0198434E9122}" presName="compNode" presStyleCnt="0"/>
      <dgm:spPr/>
    </dgm:pt>
    <dgm:pt modelId="{6744259D-B0F5-4F7E-9FFA-74727E958891}" type="pres">
      <dgm:prSet presAssocID="{EAAC21A8-636E-4CA4-BE03-0198434E9122}" presName="bgRect" presStyleLbl="bgShp" presStyleIdx="1" presStyleCnt="4"/>
      <dgm:spPr/>
    </dgm:pt>
    <dgm:pt modelId="{11184756-28BE-496F-BEF1-60B2F120C2C9}" type="pres">
      <dgm:prSet presAssocID="{EAAC21A8-636E-4CA4-BE03-0198434E91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0A5A5525-EB34-492C-BCFB-DB8CC11A504A}" type="pres">
      <dgm:prSet presAssocID="{EAAC21A8-636E-4CA4-BE03-0198434E9122}" presName="spaceRect" presStyleCnt="0"/>
      <dgm:spPr/>
    </dgm:pt>
    <dgm:pt modelId="{B278BB04-D47F-4BCC-9ACF-A6AF054FE1F7}" type="pres">
      <dgm:prSet presAssocID="{EAAC21A8-636E-4CA4-BE03-0198434E9122}" presName="parTx" presStyleLbl="revTx" presStyleIdx="1" presStyleCnt="4">
        <dgm:presLayoutVars>
          <dgm:chMax val="0"/>
          <dgm:chPref val="0"/>
        </dgm:presLayoutVars>
      </dgm:prSet>
      <dgm:spPr/>
    </dgm:pt>
    <dgm:pt modelId="{3DF39EEF-80ED-4D56-9F5A-209BC85E8743}" type="pres">
      <dgm:prSet presAssocID="{7C72573A-C9A9-43FD-B251-8EE5666B2426}" presName="sibTrans" presStyleCnt="0"/>
      <dgm:spPr/>
    </dgm:pt>
    <dgm:pt modelId="{6FE1C34C-1DE2-4ED0-9DF4-1F2EFE789592}" type="pres">
      <dgm:prSet presAssocID="{B0EE017B-6CD1-4F0E-9054-4785D956089D}" presName="compNode" presStyleCnt="0"/>
      <dgm:spPr/>
    </dgm:pt>
    <dgm:pt modelId="{E49DC273-1201-4116-B030-F87EF8ADCB78}" type="pres">
      <dgm:prSet presAssocID="{B0EE017B-6CD1-4F0E-9054-4785D956089D}" presName="bgRect" presStyleLbl="bgShp" presStyleIdx="2" presStyleCnt="4"/>
      <dgm:spPr/>
    </dgm:pt>
    <dgm:pt modelId="{5A40D6F3-8754-48A5-984D-2636C33FEBE8}" type="pres">
      <dgm:prSet presAssocID="{B0EE017B-6CD1-4F0E-9054-4785D95608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10AAE47F-5A36-4C33-88D8-BEDC926F2F28}" type="pres">
      <dgm:prSet presAssocID="{B0EE017B-6CD1-4F0E-9054-4785D956089D}" presName="spaceRect" presStyleCnt="0"/>
      <dgm:spPr/>
    </dgm:pt>
    <dgm:pt modelId="{18AFB01E-A966-4A83-B1C3-7ED799E15DFD}" type="pres">
      <dgm:prSet presAssocID="{B0EE017B-6CD1-4F0E-9054-4785D956089D}" presName="parTx" presStyleLbl="revTx" presStyleIdx="2" presStyleCnt="4">
        <dgm:presLayoutVars>
          <dgm:chMax val="0"/>
          <dgm:chPref val="0"/>
        </dgm:presLayoutVars>
      </dgm:prSet>
      <dgm:spPr/>
    </dgm:pt>
    <dgm:pt modelId="{054A827F-ED6A-48E3-8814-AF22DB96BDEB}" type="pres">
      <dgm:prSet presAssocID="{1548CECA-5D4C-4D3F-A62A-4124B3E5EDEB}" presName="sibTrans" presStyleCnt="0"/>
      <dgm:spPr/>
    </dgm:pt>
    <dgm:pt modelId="{4C5B7F04-E538-4556-B630-25A2B873AE9D}" type="pres">
      <dgm:prSet presAssocID="{B719358A-6375-4F7C-BA0A-52BB23A39CB3}" presName="compNode" presStyleCnt="0"/>
      <dgm:spPr/>
    </dgm:pt>
    <dgm:pt modelId="{C2F7C586-38B5-4207-8B42-374F4F21494B}" type="pres">
      <dgm:prSet presAssocID="{B719358A-6375-4F7C-BA0A-52BB23A39CB3}" presName="bgRect" presStyleLbl="bgShp" presStyleIdx="3" presStyleCnt="4"/>
      <dgm:spPr/>
    </dgm:pt>
    <dgm:pt modelId="{BC464834-F73F-49CA-AF6D-C3E88DDAEF2E}" type="pres">
      <dgm:prSet presAssocID="{B719358A-6375-4F7C-BA0A-52BB23A39C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AC7441EF-D72D-4720-9B68-9AFF8FBE450B}" type="pres">
      <dgm:prSet presAssocID="{B719358A-6375-4F7C-BA0A-52BB23A39CB3}" presName="spaceRect" presStyleCnt="0"/>
      <dgm:spPr/>
    </dgm:pt>
    <dgm:pt modelId="{484F7652-F5AD-4D93-9177-DE273ECF8FB8}" type="pres">
      <dgm:prSet presAssocID="{B719358A-6375-4F7C-BA0A-52BB23A39CB3}" presName="parTx" presStyleLbl="revTx" presStyleIdx="3" presStyleCnt="4">
        <dgm:presLayoutVars>
          <dgm:chMax val="0"/>
          <dgm:chPref val="0"/>
        </dgm:presLayoutVars>
      </dgm:prSet>
      <dgm:spPr/>
    </dgm:pt>
  </dgm:ptLst>
  <dgm:cxnLst>
    <dgm:cxn modelId="{03FF9014-62BC-4E5D-B89D-2FE23DC02B39}" type="presOf" srcId="{7B5CE516-3C43-4370-AFD7-B684285014EE}" destId="{044B4063-987B-4424-8BB2-FB89ECE27D4E}" srcOrd="0" destOrd="0" presId="urn:microsoft.com/office/officeart/2018/2/layout/IconVerticalSolidList"/>
    <dgm:cxn modelId="{91B04123-6CA3-4ADA-9180-DA9F96AC7223}" srcId="{010E6FD3-78E7-49F0-B700-08A1DD1BE04F}" destId="{B719358A-6375-4F7C-BA0A-52BB23A39CB3}" srcOrd="3" destOrd="0" parTransId="{393FED74-9831-43EB-8AD9-3EE018A9F521}" sibTransId="{AEA77C55-16D1-4779-86FF-080038A88622}"/>
    <dgm:cxn modelId="{8531052E-1B5C-4839-87F8-1746ECCD032D}" srcId="{010E6FD3-78E7-49F0-B700-08A1DD1BE04F}" destId="{EAAC21A8-636E-4CA4-BE03-0198434E9122}" srcOrd="1" destOrd="0" parTransId="{139E37C7-DF8B-414C-BBAE-1E3739D6FC1C}" sibTransId="{7C72573A-C9A9-43FD-B251-8EE5666B2426}"/>
    <dgm:cxn modelId="{6815185F-AB78-46FB-AF2B-275B1BBAF996}" type="presOf" srcId="{EAAC21A8-636E-4CA4-BE03-0198434E9122}" destId="{B278BB04-D47F-4BCC-9ACF-A6AF054FE1F7}" srcOrd="0" destOrd="0" presId="urn:microsoft.com/office/officeart/2018/2/layout/IconVerticalSolidList"/>
    <dgm:cxn modelId="{66DD1C71-99A3-4FFC-BD47-25B05BF4F24D}" srcId="{010E6FD3-78E7-49F0-B700-08A1DD1BE04F}" destId="{7B5CE516-3C43-4370-AFD7-B684285014EE}" srcOrd="0" destOrd="0" parTransId="{DF89A6E0-95A5-424A-B01D-9306C8DF8FE0}" sibTransId="{FDA8ADF1-452F-46FE-806D-F4326303E50F}"/>
    <dgm:cxn modelId="{E401845A-5C6B-4005-9332-09B4FB8C1D95}" type="presOf" srcId="{B719358A-6375-4F7C-BA0A-52BB23A39CB3}" destId="{484F7652-F5AD-4D93-9177-DE273ECF8FB8}" srcOrd="0" destOrd="0" presId="urn:microsoft.com/office/officeart/2018/2/layout/IconVerticalSolidList"/>
    <dgm:cxn modelId="{3B2D7C8D-9EE3-47E1-A85C-E69D58E25CD6}" type="presOf" srcId="{B0EE017B-6CD1-4F0E-9054-4785D956089D}" destId="{18AFB01E-A966-4A83-B1C3-7ED799E15DFD}" srcOrd="0" destOrd="0" presId="urn:microsoft.com/office/officeart/2018/2/layout/IconVerticalSolidList"/>
    <dgm:cxn modelId="{771947DD-65D6-46DE-81B5-1FB98C61B2F1}" type="presOf" srcId="{010E6FD3-78E7-49F0-B700-08A1DD1BE04F}" destId="{0855998F-BB25-44FD-99D5-2C712B364A62}" srcOrd="0" destOrd="0" presId="urn:microsoft.com/office/officeart/2018/2/layout/IconVerticalSolidList"/>
    <dgm:cxn modelId="{EC3396ED-1849-48FD-922F-1229561901CD}" srcId="{010E6FD3-78E7-49F0-B700-08A1DD1BE04F}" destId="{B0EE017B-6CD1-4F0E-9054-4785D956089D}" srcOrd="2" destOrd="0" parTransId="{1FD03738-FB36-4E8B-A52B-D49770F5CF45}" sibTransId="{1548CECA-5D4C-4D3F-A62A-4124B3E5EDEB}"/>
    <dgm:cxn modelId="{E278892B-F538-4088-A44A-CA5E1FC88367}" type="presParOf" srcId="{0855998F-BB25-44FD-99D5-2C712B364A62}" destId="{D208AA22-1566-41A2-96B4-6EC4519741B6}" srcOrd="0" destOrd="0" presId="urn:microsoft.com/office/officeart/2018/2/layout/IconVerticalSolidList"/>
    <dgm:cxn modelId="{3ED49544-D103-4B0E-A6C1-822157548241}" type="presParOf" srcId="{D208AA22-1566-41A2-96B4-6EC4519741B6}" destId="{B7A9017F-76E2-49BF-9B37-F8367C9ED370}" srcOrd="0" destOrd="0" presId="urn:microsoft.com/office/officeart/2018/2/layout/IconVerticalSolidList"/>
    <dgm:cxn modelId="{E970B510-9731-4245-81C4-C5AC76C54DC9}" type="presParOf" srcId="{D208AA22-1566-41A2-96B4-6EC4519741B6}" destId="{E600F8CA-C167-4D97-8E3F-16B9470C74AA}" srcOrd="1" destOrd="0" presId="urn:microsoft.com/office/officeart/2018/2/layout/IconVerticalSolidList"/>
    <dgm:cxn modelId="{F284005E-546A-4C3F-A217-BD0777C38B45}" type="presParOf" srcId="{D208AA22-1566-41A2-96B4-6EC4519741B6}" destId="{28083F84-2C60-4E88-BBBB-462B896A18F8}" srcOrd="2" destOrd="0" presId="urn:microsoft.com/office/officeart/2018/2/layout/IconVerticalSolidList"/>
    <dgm:cxn modelId="{A35ED8D8-03EC-48B7-BF76-65C43570660D}" type="presParOf" srcId="{D208AA22-1566-41A2-96B4-6EC4519741B6}" destId="{044B4063-987B-4424-8BB2-FB89ECE27D4E}" srcOrd="3" destOrd="0" presId="urn:microsoft.com/office/officeart/2018/2/layout/IconVerticalSolidList"/>
    <dgm:cxn modelId="{D8ECC98E-1E26-4940-A9E5-FEBA34E66293}" type="presParOf" srcId="{0855998F-BB25-44FD-99D5-2C712B364A62}" destId="{1999B3A3-49DE-4E50-86EA-EE6386AEF8BD}" srcOrd="1" destOrd="0" presId="urn:microsoft.com/office/officeart/2018/2/layout/IconVerticalSolidList"/>
    <dgm:cxn modelId="{7C6567AE-5518-4DEE-A81E-F3EC51FC21A4}" type="presParOf" srcId="{0855998F-BB25-44FD-99D5-2C712B364A62}" destId="{D17426C0-210B-4931-9120-941C16F8681D}" srcOrd="2" destOrd="0" presId="urn:microsoft.com/office/officeart/2018/2/layout/IconVerticalSolidList"/>
    <dgm:cxn modelId="{B37F272D-E4FD-46A8-A01C-3D25D1E4530B}" type="presParOf" srcId="{D17426C0-210B-4931-9120-941C16F8681D}" destId="{6744259D-B0F5-4F7E-9FFA-74727E958891}" srcOrd="0" destOrd="0" presId="urn:microsoft.com/office/officeart/2018/2/layout/IconVerticalSolidList"/>
    <dgm:cxn modelId="{EBA3CEA6-71C9-4895-B5FD-27DF986C403F}" type="presParOf" srcId="{D17426C0-210B-4931-9120-941C16F8681D}" destId="{11184756-28BE-496F-BEF1-60B2F120C2C9}" srcOrd="1" destOrd="0" presId="urn:microsoft.com/office/officeart/2018/2/layout/IconVerticalSolidList"/>
    <dgm:cxn modelId="{50D2F536-6080-405B-BCC3-110D0DE245F8}" type="presParOf" srcId="{D17426C0-210B-4931-9120-941C16F8681D}" destId="{0A5A5525-EB34-492C-BCFB-DB8CC11A504A}" srcOrd="2" destOrd="0" presId="urn:microsoft.com/office/officeart/2018/2/layout/IconVerticalSolidList"/>
    <dgm:cxn modelId="{B535D1BA-3913-47CE-A9AE-E3685251F0FE}" type="presParOf" srcId="{D17426C0-210B-4931-9120-941C16F8681D}" destId="{B278BB04-D47F-4BCC-9ACF-A6AF054FE1F7}" srcOrd="3" destOrd="0" presId="urn:microsoft.com/office/officeart/2018/2/layout/IconVerticalSolidList"/>
    <dgm:cxn modelId="{69694495-5982-4648-8074-DCC38DA7E985}" type="presParOf" srcId="{0855998F-BB25-44FD-99D5-2C712B364A62}" destId="{3DF39EEF-80ED-4D56-9F5A-209BC85E8743}" srcOrd="3" destOrd="0" presId="urn:microsoft.com/office/officeart/2018/2/layout/IconVerticalSolidList"/>
    <dgm:cxn modelId="{5B26D398-18AF-4A01-96A7-BAE96BB5D05E}" type="presParOf" srcId="{0855998F-BB25-44FD-99D5-2C712B364A62}" destId="{6FE1C34C-1DE2-4ED0-9DF4-1F2EFE789592}" srcOrd="4" destOrd="0" presId="urn:microsoft.com/office/officeart/2018/2/layout/IconVerticalSolidList"/>
    <dgm:cxn modelId="{CA7F2CEA-0951-45EE-8F20-8051166F0B78}" type="presParOf" srcId="{6FE1C34C-1DE2-4ED0-9DF4-1F2EFE789592}" destId="{E49DC273-1201-4116-B030-F87EF8ADCB78}" srcOrd="0" destOrd="0" presId="urn:microsoft.com/office/officeart/2018/2/layout/IconVerticalSolidList"/>
    <dgm:cxn modelId="{0579E474-B801-4750-B682-98549F9DD456}" type="presParOf" srcId="{6FE1C34C-1DE2-4ED0-9DF4-1F2EFE789592}" destId="{5A40D6F3-8754-48A5-984D-2636C33FEBE8}" srcOrd="1" destOrd="0" presId="urn:microsoft.com/office/officeart/2018/2/layout/IconVerticalSolidList"/>
    <dgm:cxn modelId="{C95D0BD8-31D9-477F-A505-BA156D9BF7DD}" type="presParOf" srcId="{6FE1C34C-1DE2-4ED0-9DF4-1F2EFE789592}" destId="{10AAE47F-5A36-4C33-88D8-BEDC926F2F28}" srcOrd="2" destOrd="0" presId="urn:microsoft.com/office/officeart/2018/2/layout/IconVerticalSolidList"/>
    <dgm:cxn modelId="{0E8961F0-524E-4FD7-AF0A-92B9B28F2BF2}" type="presParOf" srcId="{6FE1C34C-1DE2-4ED0-9DF4-1F2EFE789592}" destId="{18AFB01E-A966-4A83-B1C3-7ED799E15DFD}" srcOrd="3" destOrd="0" presId="urn:microsoft.com/office/officeart/2018/2/layout/IconVerticalSolidList"/>
    <dgm:cxn modelId="{435D4527-6A4F-404D-B839-1E9CBF17ED46}" type="presParOf" srcId="{0855998F-BB25-44FD-99D5-2C712B364A62}" destId="{054A827F-ED6A-48E3-8814-AF22DB96BDEB}" srcOrd="5" destOrd="0" presId="urn:microsoft.com/office/officeart/2018/2/layout/IconVerticalSolidList"/>
    <dgm:cxn modelId="{28D637AE-CAC9-4C52-A281-A90F4CB74B90}" type="presParOf" srcId="{0855998F-BB25-44FD-99D5-2C712B364A62}" destId="{4C5B7F04-E538-4556-B630-25A2B873AE9D}" srcOrd="6" destOrd="0" presId="urn:microsoft.com/office/officeart/2018/2/layout/IconVerticalSolidList"/>
    <dgm:cxn modelId="{83C37ACB-3D31-4E79-970C-A68A979F9410}" type="presParOf" srcId="{4C5B7F04-E538-4556-B630-25A2B873AE9D}" destId="{C2F7C586-38B5-4207-8B42-374F4F21494B}" srcOrd="0" destOrd="0" presId="urn:microsoft.com/office/officeart/2018/2/layout/IconVerticalSolidList"/>
    <dgm:cxn modelId="{2A68784D-2534-4DBA-8A4F-4E6AAE486F1E}" type="presParOf" srcId="{4C5B7F04-E538-4556-B630-25A2B873AE9D}" destId="{BC464834-F73F-49CA-AF6D-C3E88DDAEF2E}" srcOrd="1" destOrd="0" presId="urn:microsoft.com/office/officeart/2018/2/layout/IconVerticalSolidList"/>
    <dgm:cxn modelId="{2C5480EF-D991-4FD1-A533-F4C23F204FE7}" type="presParOf" srcId="{4C5B7F04-E538-4556-B630-25A2B873AE9D}" destId="{AC7441EF-D72D-4720-9B68-9AFF8FBE450B}" srcOrd="2" destOrd="0" presId="urn:microsoft.com/office/officeart/2018/2/layout/IconVerticalSolidList"/>
    <dgm:cxn modelId="{E9BF5032-C8F4-4F8E-A29A-B76D0B761E2A}" type="presParOf" srcId="{4C5B7F04-E538-4556-B630-25A2B873AE9D}" destId="{484F7652-F5AD-4D93-9177-DE273ECF8F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8713A-C336-4A25-A4C8-46C1BAF7BD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B98105-3001-40A1-9BF5-1B6E88E10C08}">
      <dgm:prSet/>
      <dgm:spPr/>
      <dgm:t>
        <a:bodyPr/>
        <a:lstStyle/>
        <a:p>
          <a:r>
            <a:rPr lang="en-US"/>
            <a:t>Staff Training and Interruption Management Protocols</a:t>
          </a:r>
        </a:p>
      </dgm:t>
    </dgm:pt>
    <dgm:pt modelId="{0140B47B-A762-425A-B270-27E2FA2026F6}" type="parTrans" cxnId="{95371E6F-7F00-4E06-A57F-2ED0AD3C3614}">
      <dgm:prSet/>
      <dgm:spPr/>
      <dgm:t>
        <a:bodyPr/>
        <a:lstStyle/>
        <a:p>
          <a:endParaRPr lang="en-US"/>
        </a:p>
      </dgm:t>
    </dgm:pt>
    <dgm:pt modelId="{F1A7343F-FDF7-41FF-8169-1639EFABC8AE}" type="sibTrans" cxnId="{95371E6F-7F00-4E06-A57F-2ED0AD3C3614}">
      <dgm:prSet/>
      <dgm:spPr/>
      <dgm:t>
        <a:bodyPr/>
        <a:lstStyle/>
        <a:p>
          <a:endParaRPr lang="en-US"/>
        </a:p>
      </dgm:t>
    </dgm:pt>
    <dgm:pt modelId="{509B48FB-C00D-4B46-AD0E-23F948C71497}">
      <dgm:prSet/>
      <dgm:spPr/>
      <dgm:t>
        <a:bodyPr/>
        <a:lstStyle/>
        <a:p>
          <a:r>
            <a:rPr lang="en-US"/>
            <a:t>Interprofessional Collaboration</a:t>
          </a:r>
        </a:p>
      </dgm:t>
    </dgm:pt>
    <dgm:pt modelId="{41A350D5-D9FB-464B-A541-02AF59101E9B}" type="parTrans" cxnId="{44103DD2-D400-469C-AFEA-74427AAE5F8A}">
      <dgm:prSet/>
      <dgm:spPr/>
      <dgm:t>
        <a:bodyPr/>
        <a:lstStyle/>
        <a:p>
          <a:endParaRPr lang="en-US"/>
        </a:p>
      </dgm:t>
    </dgm:pt>
    <dgm:pt modelId="{64D4FDD1-DEDD-4869-9ECE-D9CE6C62C997}" type="sibTrans" cxnId="{44103DD2-D400-469C-AFEA-74427AAE5F8A}">
      <dgm:prSet/>
      <dgm:spPr/>
      <dgm:t>
        <a:bodyPr/>
        <a:lstStyle/>
        <a:p>
          <a:endParaRPr lang="en-US"/>
        </a:p>
      </dgm:t>
    </dgm:pt>
    <dgm:pt modelId="{390AE150-146C-4B0B-B5AE-440671D2A7A7}">
      <dgm:prSet/>
      <dgm:spPr/>
      <dgm:t>
        <a:bodyPr/>
        <a:lstStyle/>
        <a:p>
          <a:r>
            <a:rPr lang="en-US"/>
            <a:t>Acknowledging the existence of gaps in knowledge and uncertainties</a:t>
          </a:r>
        </a:p>
      </dgm:t>
    </dgm:pt>
    <dgm:pt modelId="{579B6589-756A-4361-A4C8-6904CF24D24F}" type="parTrans" cxnId="{816DA458-7CB6-4400-B961-14480C3E247E}">
      <dgm:prSet/>
      <dgm:spPr/>
      <dgm:t>
        <a:bodyPr/>
        <a:lstStyle/>
        <a:p>
          <a:endParaRPr lang="en-US"/>
        </a:p>
      </dgm:t>
    </dgm:pt>
    <dgm:pt modelId="{1DC29CB9-8B48-46E5-9850-96A73A710960}" type="sibTrans" cxnId="{816DA458-7CB6-4400-B961-14480C3E247E}">
      <dgm:prSet/>
      <dgm:spPr/>
      <dgm:t>
        <a:bodyPr/>
        <a:lstStyle/>
        <a:p>
          <a:endParaRPr lang="en-US"/>
        </a:p>
      </dgm:t>
    </dgm:pt>
    <dgm:pt modelId="{010D6A22-F6F3-4F25-ACBF-2B9B6C50636F}">
      <dgm:prSet/>
      <dgm:spPr/>
      <dgm:t>
        <a:bodyPr/>
        <a:lstStyle/>
        <a:p>
          <a:r>
            <a:rPr lang="en-US"/>
            <a:t>Further Investigation</a:t>
          </a:r>
        </a:p>
      </dgm:t>
    </dgm:pt>
    <dgm:pt modelId="{836F5B2F-C248-489A-8229-762379321BEB}" type="parTrans" cxnId="{B5BA7EE7-A64B-414D-A4C3-6967AF9CB5CE}">
      <dgm:prSet/>
      <dgm:spPr/>
      <dgm:t>
        <a:bodyPr/>
        <a:lstStyle/>
        <a:p>
          <a:endParaRPr lang="en-US"/>
        </a:p>
      </dgm:t>
    </dgm:pt>
    <dgm:pt modelId="{4D19FAC9-F38F-4901-89FA-70F0C10D12A1}" type="sibTrans" cxnId="{B5BA7EE7-A64B-414D-A4C3-6967AF9CB5CE}">
      <dgm:prSet/>
      <dgm:spPr/>
      <dgm:t>
        <a:bodyPr/>
        <a:lstStyle/>
        <a:p>
          <a:endParaRPr lang="en-US"/>
        </a:p>
      </dgm:t>
    </dgm:pt>
    <dgm:pt modelId="{36A7ECAC-D28C-4260-A74E-8388D9CF6B81}" type="pres">
      <dgm:prSet presAssocID="{AD38713A-C336-4A25-A4C8-46C1BAF7BDF5}" presName="root" presStyleCnt="0">
        <dgm:presLayoutVars>
          <dgm:dir/>
          <dgm:resizeHandles val="exact"/>
        </dgm:presLayoutVars>
      </dgm:prSet>
      <dgm:spPr/>
    </dgm:pt>
    <dgm:pt modelId="{31FC2C92-BEA2-43FB-9595-30BDEAAEDA5F}" type="pres">
      <dgm:prSet presAssocID="{23B98105-3001-40A1-9BF5-1B6E88E10C08}" presName="compNode" presStyleCnt="0"/>
      <dgm:spPr/>
    </dgm:pt>
    <dgm:pt modelId="{6992F944-9F35-49E0-B4EB-0335CB23BBB1}" type="pres">
      <dgm:prSet presAssocID="{23B98105-3001-40A1-9BF5-1B6E88E10C08}" presName="bgRect" presStyleLbl="bgShp" presStyleIdx="0" presStyleCnt="4"/>
      <dgm:spPr/>
    </dgm:pt>
    <dgm:pt modelId="{397D324C-35F4-4FF0-A56F-15891E81365C}" type="pres">
      <dgm:prSet presAssocID="{23B98105-3001-40A1-9BF5-1B6E88E10C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CCB365BB-AAC8-44C4-A4DA-15B4E696DD57}" type="pres">
      <dgm:prSet presAssocID="{23B98105-3001-40A1-9BF5-1B6E88E10C08}" presName="spaceRect" presStyleCnt="0"/>
      <dgm:spPr/>
    </dgm:pt>
    <dgm:pt modelId="{4BA237B3-3789-4508-A0B0-4283F18122D8}" type="pres">
      <dgm:prSet presAssocID="{23B98105-3001-40A1-9BF5-1B6E88E10C08}" presName="parTx" presStyleLbl="revTx" presStyleIdx="0" presStyleCnt="4">
        <dgm:presLayoutVars>
          <dgm:chMax val="0"/>
          <dgm:chPref val="0"/>
        </dgm:presLayoutVars>
      </dgm:prSet>
      <dgm:spPr/>
    </dgm:pt>
    <dgm:pt modelId="{01AAF139-96FE-4667-9B17-5DD82ED08332}" type="pres">
      <dgm:prSet presAssocID="{F1A7343F-FDF7-41FF-8169-1639EFABC8AE}" presName="sibTrans" presStyleCnt="0"/>
      <dgm:spPr/>
    </dgm:pt>
    <dgm:pt modelId="{169BCB7E-7C04-4635-AA4F-C0EAF747D020}" type="pres">
      <dgm:prSet presAssocID="{509B48FB-C00D-4B46-AD0E-23F948C71497}" presName="compNode" presStyleCnt="0"/>
      <dgm:spPr/>
    </dgm:pt>
    <dgm:pt modelId="{F407BE4E-CFC2-4B6B-819A-48E220B2C6DF}" type="pres">
      <dgm:prSet presAssocID="{509B48FB-C00D-4B46-AD0E-23F948C71497}" presName="bgRect" presStyleLbl="bgShp" presStyleIdx="1" presStyleCnt="4"/>
      <dgm:spPr/>
    </dgm:pt>
    <dgm:pt modelId="{0B30AACE-49C0-4873-8332-F1182958F1C6}" type="pres">
      <dgm:prSet presAssocID="{509B48FB-C00D-4B46-AD0E-23F948C714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1889ED8-3140-43F2-839B-88A11256BB72}" type="pres">
      <dgm:prSet presAssocID="{509B48FB-C00D-4B46-AD0E-23F948C71497}" presName="spaceRect" presStyleCnt="0"/>
      <dgm:spPr/>
    </dgm:pt>
    <dgm:pt modelId="{7B68ABBD-0F6F-4BBC-9439-3216F676C550}" type="pres">
      <dgm:prSet presAssocID="{509B48FB-C00D-4B46-AD0E-23F948C71497}" presName="parTx" presStyleLbl="revTx" presStyleIdx="1" presStyleCnt="4">
        <dgm:presLayoutVars>
          <dgm:chMax val="0"/>
          <dgm:chPref val="0"/>
        </dgm:presLayoutVars>
      </dgm:prSet>
      <dgm:spPr/>
    </dgm:pt>
    <dgm:pt modelId="{12DEC397-54AC-4568-A560-BC8E74E703F0}" type="pres">
      <dgm:prSet presAssocID="{64D4FDD1-DEDD-4869-9ECE-D9CE6C62C997}" presName="sibTrans" presStyleCnt="0"/>
      <dgm:spPr/>
    </dgm:pt>
    <dgm:pt modelId="{E5A03368-6C65-4D94-8FFF-EA52F89259CC}" type="pres">
      <dgm:prSet presAssocID="{390AE150-146C-4B0B-B5AE-440671D2A7A7}" presName="compNode" presStyleCnt="0"/>
      <dgm:spPr/>
    </dgm:pt>
    <dgm:pt modelId="{264BA5D7-565C-4D16-AA2E-C0A7AFFD005A}" type="pres">
      <dgm:prSet presAssocID="{390AE150-146C-4B0B-B5AE-440671D2A7A7}" presName="bgRect" presStyleLbl="bgShp" presStyleIdx="2" presStyleCnt="4"/>
      <dgm:spPr/>
    </dgm:pt>
    <dgm:pt modelId="{A2643E9C-1C60-4D70-BBA5-337009B66126}" type="pres">
      <dgm:prSet presAssocID="{390AE150-146C-4B0B-B5AE-440671D2A7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B191E40-D699-408E-8E75-55B86FA6FBAA}" type="pres">
      <dgm:prSet presAssocID="{390AE150-146C-4B0B-B5AE-440671D2A7A7}" presName="spaceRect" presStyleCnt="0"/>
      <dgm:spPr/>
    </dgm:pt>
    <dgm:pt modelId="{3F050E10-E61C-4F44-BF33-637D3483509E}" type="pres">
      <dgm:prSet presAssocID="{390AE150-146C-4B0B-B5AE-440671D2A7A7}" presName="parTx" presStyleLbl="revTx" presStyleIdx="2" presStyleCnt="4">
        <dgm:presLayoutVars>
          <dgm:chMax val="0"/>
          <dgm:chPref val="0"/>
        </dgm:presLayoutVars>
      </dgm:prSet>
      <dgm:spPr/>
    </dgm:pt>
    <dgm:pt modelId="{BEA20287-4A0E-4FB3-AE0A-EA3EF18C1452}" type="pres">
      <dgm:prSet presAssocID="{1DC29CB9-8B48-46E5-9850-96A73A710960}" presName="sibTrans" presStyleCnt="0"/>
      <dgm:spPr/>
    </dgm:pt>
    <dgm:pt modelId="{BEB9670F-56FF-41EB-B604-9447AD59B014}" type="pres">
      <dgm:prSet presAssocID="{010D6A22-F6F3-4F25-ACBF-2B9B6C50636F}" presName="compNode" presStyleCnt="0"/>
      <dgm:spPr/>
    </dgm:pt>
    <dgm:pt modelId="{EBCECCDE-A427-43DE-A17E-E7DF4DFAB71B}" type="pres">
      <dgm:prSet presAssocID="{010D6A22-F6F3-4F25-ACBF-2B9B6C50636F}" presName="bgRect" presStyleLbl="bgShp" presStyleIdx="3" presStyleCnt="4"/>
      <dgm:spPr/>
    </dgm:pt>
    <dgm:pt modelId="{84BA1D06-D012-44CD-BA39-DB887581EAC6}" type="pres">
      <dgm:prSet presAssocID="{010D6A22-F6F3-4F25-ACBF-2B9B6C5063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E08C114E-A1ED-43E7-AB4A-34CD4C5E231A}" type="pres">
      <dgm:prSet presAssocID="{010D6A22-F6F3-4F25-ACBF-2B9B6C50636F}" presName="spaceRect" presStyleCnt="0"/>
      <dgm:spPr/>
    </dgm:pt>
    <dgm:pt modelId="{68ECC009-83B5-4DA7-8788-EC8C6E9B63FF}" type="pres">
      <dgm:prSet presAssocID="{010D6A22-F6F3-4F25-ACBF-2B9B6C50636F}" presName="parTx" presStyleLbl="revTx" presStyleIdx="3" presStyleCnt="4">
        <dgm:presLayoutVars>
          <dgm:chMax val="0"/>
          <dgm:chPref val="0"/>
        </dgm:presLayoutVars>
      </dgm:prSet>
      <dgm:spPr/>
    </dgm:pt>
  </dgm:ptLst>
  <dgm:cxnLst>
    <dgm:cxn modelId="{37765C35-507F-4C46-95E4-144D050EDA88}" type="presOf" srcId="{509B48FB-C00D-4B46-AD0E-23F948C71497}" destId="{7B68ABBD-0F6F-4BBC-9439-3216F676C550}" srcOrd="0" destOrd="0" presId="urn:microsoft.com/office/officeart/2018/2/layout/IconVerticalSolidList"/>
    <dgm:cxn modelId="{95371E6F-7F00-4E06-A57F-2ED0AD3C3614}" srcId="{AD38713A-C336-4A25-A4C8-46C1BAF7BDF5}" destId="{23B98105-3001-40A1-9BF5-1B6E88E10C08}" srcOrd="0" destOrd="0" parTransId="{0140B47B-A762-425A-B270-27E2FA2026F6}" sibTransId="{F1A7343F-FDF7-41FF-8169-1639EFABC8AE}"/>
    <dgm:cxn modelId="{816DA458-7CB6-4400-B961-14480C3E247E}" srcId="{AD38713A-C336-4A25-A4C8-46C1BAF7BDF5}" destId="{390AE150-146C-4B0B-B5AE-440671D2A7A7}" srcOrd="2" destOrd="0" parTransId="{579B6589-756A-4361-A4C8-6904CF24D24F}" sibTransId="{1DC29CB9-8B48-46E5-9850-96A73A710960}"/>
    <dgm:cxn modelId="{B5882BAC-0159-4BF2-BA6F-4B91A660E5E9}" type="presOf" srcId="{010D6A22-F6F3-4F25-ACBF-2B9B6C50636F}" destId="{68ECC009-83B5-4DA7-8788-EC8C6E9B63FF}" srcOrd="0" destOrd="0" presId="urn:microsoft.com/office/officeart/2018/2/layout/IconVerticalSolidList"/>
    <dgm:cxn modelId="{1DD1E5BF-F826-43D9-92C2-22A91D8A6B34}" type="presOf" srcId="{AD38713A-C336-4A25-A4C8-46C1BAF7BDF5}" destId="{36A7ECAC-D28C-4260-A74E-8388D9CF6B81}" srcOrd="0" destOrd="0" presId="urn:microsoft.com/office/officeart/2018/2/layout/IconVerticalSolidList"/>
    <dgm:cxn modelId="{AC7021CB-C63E-4BC8-ABA9-4D633506BD78}" type="presOf" srcId="{390AE150-146C-4B0B-B5AE-440671D2A7A7}" destId="{3F050E10-E61C-4F44-BF33-637D3483509E}" srcOrd="0" destOrd="0" presId="urn:microsoft.com/office/officeart/2018/2/layout/IconVerticalSolidList"/>
    <dgm:cxn modelId="{631BF7D1-3428-40AF-8438-DFD44531790D}" type="presOf" srcId="{23B98105-3001-40A1-9BF5-1B6E88E10C08}" destId="{4BA237B3-3789-4508-A0B0-4283F18122D8}" srcOrd="0" destOrd="0" presId="urn:microsoft.com/office/officeart/2018/2/layout/IconVerticalSolidList"/>
    <dgm:cxn modelId="{44103DD2-D400-469C-AFEA-74427AAE5F8A}" srcId="{AD38713A-C336-4A25-A4C8-46C1BAF7BDF5}" destId="{509B48FB-C00D-4B46-AD0E-23F948C71497}" srcOrd="1" destOrd="0" parTransId="{41A350D5-D9FB-464B-A541-02AF59101E9B}" sibTransId="{64D4FDD1-DEDD-4869-9ECE-D9CE6C62C997}"/>
    <dgm:cxn modelId="{B5BA7EE7-A64B-414D-A4C3-6967AF9CB5CE}" srcId="{AD38713A-C336-4A25-A4C8-46C1BAF7BDF5}" destId="{010D6A22-F6F3-4F25-ACBF-2B9B6C50636F}" srcOrd="3" destOrd="0" parTransId="{836F5B2F-C248-489A-8229-762379321BEB}" sibTransId="{4D19FAC9-F38F-4901-89FA-70F0C10D12A1}"/>
    <dgm:cxn modelId="{262C4A74-B2DC-4403-A935-04D335830D1B}" type="presParOf" srcId="{36A7ECAC-D28C-4260-A74E-8388D9CF6B81}" destId="{31FC2C92-BEA2-43FB-9595-30BDEAAEDA5F}" srcOrd="0" destOrd="0" presId="urn:microsoft.com/office/officeart/2018/2/layout/IconVerticalSolidList"/>
    <dgm:cxn modelId="{B658DA77-8D88-4C08-88DC-60784A724A5A}" type="presParOf" srcId="{31FC2C92-BEA2-43FB-9595-30BDEAAEDA5F}" destId="{6992F944-9F35-49E0-B4EB-0335CB23BBB1}" srcOrd="0" destOrd="0" presId="urn:microsoft.com/office/officeart/2018/2/layout/IconVerticalSolidList"/>
    <dgm:cxn modelId="{2F5B3816-5C0C-45B4-B043-1B7D1F19496C}" type="presParOf" srcId="{31FC2C92-BEA2-43FB-9595-30BDEAAEDA5F}" destId="{397D324C-35F4-4FF0-A56F-15891E81365C}" srcOrd="1" destOrd="0" presId="urn:microsoft.com/office/officeart/2018/2/layout/IconVerticalSolidList"/>
    <dgm:cxn modelId="{15B978B4-6988-49B2-BA2B-5D77088E3D35}" type="presParOf" srcId="{31FC2C92-BEA2-43FB-9595-30BDEAAEDA5F}" destId="{CCB365BB-AAC8-44C4-A4DA-15B4E696DD57}" srcOrd="2" destOrd="0" presId="urn:microsoft.com/office/officeart/2018/2/layout/IconVerticalSolidList"/>
    <dgm:cxn modelId="{C463DCF1-9F02-4A08-BC24-BD6F63816A16}" type="presParOf" srcId="{31FC2C92-BEA2-43FB-9595-30BDEAAEDA5F}" destId="{4BA237B3-3789-4508-A0B0-4283F18122D8}" srcOrd="3" destOrd="0" presId="urn:microsoft.com/office/officeart/2018/2/layout/IconVerticalSolidList"/>
    <dgm:cxn modelId="{BB3D06D1-6F82-4883-9110-781624CE288D}" type="presParOf" srcId="{36A7ECAC-D28C-4260-A74E-8388D9CF6B81}" destId="{01AAF139-96FE-4667-9B17-5DD82ED08332}" srcOrd="1" destOrd="0" presId="urn:microsoft.com/office/officeart/2018/2/layout/IconVerticalSolidList"/>
    <dgm:cxn modelId="{E1EE6C1F-6D3A-440D-9429-F61E671C958C}" type="presParOf" srcId="{36A7ECAC-D28C-4260-A74E-8388D9CF6B81}" destId="{169BCB7E-7C04-4635-AA4F-C0EAF747D020}" srcOrd="2" destOrd="0" presId="urn:microsoft.com/office/officeart/2018/2/layout/IconVerticalSolidList"/>
    <dgm:cxn modelId="{DEEED788-030A-4C94-A982-D135205DF4E8}" type="presParOf" srcId="{169BCB7E-7C04-4635-AA4F-C0EAF747D020}" destId="{F407BE4E-CFC2-4B6B-819A-48E220B2C6DF}" srcOrd="0" destOrd="0" presId="urn:microsoft.com/office/officeart/2018/2/layout/IconVerticalSolidList"/>
    <dgm:cxn modelId="{18863C5D-5FFE-4630-826B-FC0AF9EC123E}" type="presParOf" srcId="{169BCB7E-7C04-4635-AA4F-C0EAF747D020}" destId="{0B30AACE-49C0-4873-8332-F1182958F1C6}" srcOrd="1" destOrd="0" presId="urn:microsoft.com/office/officeart/2018/2/layout/IconVerticalSolidList"/>
    <dgm:cxn modelId="{19157865-0199-4A5B-8CD0-61234FB3ABB0}" type="presParOf" srcId="{169BCB7E-7C04-4635-AA4F-C0EAF747D020}" destId="{D1889ED8-3140-43F2-839B-88A11256BB72}" srcOrd="2" destOrd="0" presId="urn:microsoft.com/office/officeart/2018/2/layout/IconVerticalSolidList"/>
    <dgm:cxn modelId="{D03F1739-2645-4516-8188-78F7BA7F7240}" type="presParOf" srcId="{169BCB7E-7C04-4635-AA4F-C0EAF747D020}" destId="{7B68ABBD-0F6F-4BBC-9439-3216F676C550}" srcOrd="3" destOrd="0" presId="urn:microsoft.com/office/officeart/2018/2/layout/IconVerticalSolidList"/>
    <dgm:cxn modelId="{45367B3A-80E4-40C1-9B33-91D85FB777F3}" type="presParOf" srcId="{36A7ECAC-D28C-4260-A74E-8388D9CF6B81}" destId="{12DEC397-54AC-4568-A560-BC8E74E703F0}" srcOrd="3" destOrd="0" presId="urn:microsoft.com/office/officeart/2018/2/layout/IconVerticalSolidList"/>
    <dgm:cxn modelId="{26AA1575-458E-439F-B66B-E829070C1350}" type="presParOf" srcId="{36A7ECAC-D28C-4260-A74E-8388D9CF6B81}" destId="{E5A03368-6C65-4D94-8FFF-EA52F89259CC}" srcOrd="4" destOrd="0" presId="urn:microsoft.com/office/officeart/2018/2/layout/IconVerticalSolidList"/>
    <dgm:cxn modelId="{44C406A4-60B7-4C7B-BFBC-8945675027C1}" type="presParOf" srcId="{E5A03368-6C65-4D94-8FFF-EA52F89259CC}" destId="{264BA5D7-565C-4D16-AA2E-C0A7AFFD005A}" srcOrd="0" destOrd="0" presId="urn:microsoft.com/office/officeart/2018/2/layout/IconVerticalSolidList"/>
    <dgm:cxn modelId="{B0834BAA-DE6A-4C4D-9235-ADD334EE3496}" type="presParOf" srcId="{E5A03368-6C65-4D94-8FFF-EA52F89259CC}" destId="{A2643E9C-1C60-4D70-BBA5-337009B66126}" srcOrd="1" destOrd="0" presId="urn:microsoft.com/office/officeart/2018/2/layout/IconVerticalSolidList"/>
    <dgm:cxn modelId="{7FDBC011-516C-4802-BEAC-67EFC6538B8B}" type="presParOf" srcId="{E5A03368-6C65-4D94-8FFF-EA52F89259CC}" destId="{9B191E40-D699-408E-8E75-55B86FA6FBAA}" srcOrd="2" destOrd="0" presId="urn:microsoft.com/office/officeart/2018/2/layout/IconVerticalSolidList"/>
    <dgm:cxn modelId="{FA82A040-A4CA-455F-A8EF-539E04394240}" type="presParOf" srcId="{E5A03368-6C65-4D94-8FFF-EA52F89259CC}" destId="{3F050E10-E61C-4F44-BF33-637D3483509E}" srcOrd="3" destOrd="0" presId="urn:microsoft.com/office/officeart/2018/2/layout/IconVerticalSolidList"/>
    <dgm:cxn modelId="{C856DFD5-4B02-4EF1-A3C9-4DC42E347C77}" type="presParOf" srcId="{36A7ECAC-D28C-4260-A74E-8388D9CF6B81}" destId="{BEA20287-4A0E-4FB3-AE0A-EA3EF18C1452}" srcOrd="5" destOrd="0" presId="urn:microsoft.com/office/officeart/2018/2/layout/IconVerticalSolidList"/>
    <dgm:cxn modelId="{B47E573B-368D-47D9-A09B-1A9A901D1CA2}" type="presParOf" srcId="{36A7ECAC-D28C-4260-A74E-8388D9CF6B81}" destId="{BEB9670F-56FF-41EB-B604-9447AD59B014}" srcOrd="6" destOrd="0" presId="urn:microsoft.com/office/officeart/2018/2/layout/IconVerticalSolidList"/>
    <dgm:cxn modelId="{5B9AEF9A-A960-495B-88D7-85C11E7E877E}" type="presParOf" srcId="{BEB9670F-56FF-41EB-B604-9447AD59B014}" destId="{EBCECCDE-A427-43DE-A17E-E7DF4DFAB71B}" srcOrd="0" destOrd="0" presId="urn:microsoft.com/office/officeart/2018/2/layout/IconVerticalSolidList"/>
    <dgm:cxn modelId="{6E7423F2-DE57-40E0-B85B-A11FF2520ECE}" type="presParOf" srcId="{BEB9670F-56FF-41EB-B604-9447AD59B014}" destId="{84BA1D06-D012-44CD-BA39-DB887581EAC6}" srcOrd="1" destOrd="0" presId="urn:microsoft.com/office/officeart/2018/2/layout/IconVerticalSolidList"/>
    <dgm:cxn modelId="{2344375B-0542-4AE1-97F6-7FBBF1EED37A}" type="presParOf" srcId="{BEB9670F-56FF-41EB-B604-9447AD59B014}" destId="{E08C114E-A1ED-43E7-AB4A-34CD4C5E231A}" srcOrd="2" destOrd="0" presId="urn:microsoft.com/office/officeart/2018/2/layout/IconVerticalSolidList"/>
    <dgm:cxn modelId="{24F77137-BD30-4A6E-82BC-DD0309D6B06F}" type="presParOf" srcId="{BEB9670F-56FF-41EB-B604-9447AD59B014}" destId="{68ECC009-83B5-4DA7-8788-EC8C6E9B63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2BCD2-4EF2-4A67-A9E3-F0A501BA56C8}">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1ED86-C443-4071-B4A3-5F39626E60AF}">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342B9-7FC8-4E14-97DD-8E2C63D9963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Comprehensive QI Proposal Overview</a:t>
          </a:r>
        </a:p>
      </dsp:txBody>
      <dsp:txXfrm>
        <a:off x="1428292" y="2439"/>
        <a:ext cx="4873308" cy="1236616"/>
      </dsp:txXfrm>
    </dsp:sp>
    <dsp:sp modelId="{3FBDA747-54D2-4395-8BF1-F722F03061C2}">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9709C-78B1-4D46-B200-073B4263D9A1}">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62DCA5-8B80-448D-A3BB-77AEEA1F4BF2}">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Data-Driven Foundation</a:t>
          </a:r>
        </a:p>
      </dsp:txBody>
      <dsp:txXfrm>
        <a:off x="1428292" y="1548210"/>
        <a:ext cx="4873308" cy="1236616"/>
      </dsp:txXfrm>
    </dsp:sp>
    <dsp:sp modelId="{0D5ED605-DC8F-4764-BA5D-B01C3C24A12F}">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E12AD-66C7-472E-A920-3CCADB7138A7}">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7AEC9-FAB4-472A-9E43-14E51ED5D4E6}">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Evidence-Based Strategies</a:t>
          </a:r>
        </a:p>
      </dsp:txBody>
      <dsp:txXfrm>
        <a:off x="1428292" y="3093981"/>
        <a:ext cx="4873308" cy="1236616"/>
      </dsp:txXfrm>
    </dsp:sp>
    <dsp:sp modelId="{9B4D6615-B1DB-4D24-B650-FA722F815893}">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C21D8-6C6E-4E26-BE05-569BC2A4D7CB}">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927FF-FC3F-4988-A289-AC6E2966DED0}">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Interprofessional Collaboration</a:t>
          </a:r>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B7145-EBDC-41D6-B7CE-08594D418FF5}">
      <dsp:nvSpPr>
        <dsp:cNvPr id="0" name=""/>
        <dsp:cNvSpPr/>
      </dsp:nvSpPr>
      <dsp:spPr>
        <a:xfrm>
          <a:off x="0" y="3604"/>
          <a:ext cx="6301601"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Medication Administration Errors</a:t>
          </a:r>
        </a:p>
      </dsp:txBody>
      <dsp:txXfrm>
        <a:off x="67966" y="71570"/>
        <a:ext cx="6165669" cy="1256367"/>
      </dsp:txXfrm>
    </dsp:sp>
    <dsp:sp modelId="{852287BD-2EE8-42F1-BA03-16015012483B}">
      <dsp:nvSpPr>
        <dsp:cNvPr id="0" name=""/>
        <dsp:cNvSpPr/>
      </dsp:nvSpPr>
      <dsp:spPr>
        <a:xfrm>
          <a:off x="0" y="1496704"/>
          <a:ext cx="6301601" cy="139229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Types of Errors</a:t>
          </a:r>
        </a:p>
      </dsp:txBody>
      <dsp:txXfrm>
        <a:off x="67966" y="1564670"/>
        <a:ext cx="6165669" cy="1256367"/>
      </dsp:txXfrm>
    </dsp:sp>
    <dsp:sp modelId="{97D4FB45-051D-4405-A794-2BB716CAD82A}">
      <dsp:nvSpPr>
        <dsp:cNvPr id="0" name=""/>
        <dsp:cNvSpPr/>
      </dsp:nvSpPr>
      <dsp:spPr>
        <a:xfrm>
          <a:off x="0" y="2989804"/>
          <a:ext cx="6301601" cy="139229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Benchmark Misalignment</a:t>
          </a:r>
        </a:p>
      </dsp:txBody>
      <dsp:txXfrm>
        <a:off x="67966" y="3057770"/>
        <a:ext cx="6165669" cy="1256367"/>
      </dsp:txXfrm>
    </dsp:sp>
    <dsp:sp modelId="{A82F5C58-11FE-4724-AA85-292C79F80520}">
      <dsp:nvSpPr>
        <dsp:cNvPr id="0" name=""/>
        <dsp:cNvSpPr/>
      </dsp:nvSpPr>
      <dsp:spPr>
        <a:xfrm>
          <a:off x="0" y="4482904"/>
          <a:ext cx="6301601" cy="13922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Data Reliability</a:t>
          </a:r>
        </a:p>
      </dsp:txBody>
      <dsp:txXfrm>
        <a:off x="67966" y="4550870"/>
        <a:ext cx="6165669" cy="125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9017F-76E2-49BF-9B37-F8367C9ED370}">
      <dsp:nvSpPr>
        <dsp:cNvPr id="0" name=""/>
        <dsp:cNvSpPr/>
      </dsp:nvSpPr>
      <dsp:spPr>
        <a:xfrm>
          <a:off x="0" y="2439"/>
          <a:ext cx="6301601" cy="1236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0F8CA-C167-4D97-8E3F-16B9470C74AA}">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4B4063-987B-4424-8BB2-FB89ECE27D4E}">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Upgrading the electronic health record (EHR) system to ensure resilience during technical difficulties</a:t>
          </a:r>
        </a:p>
      </dsp:txBody>
      <dsp:txXfrm>
        <a:off x="1428292" y="2439"/>
        <a:ext cx="4873308" cy="1236616"/>
      </dsp:txXfrm>
    </dsp:sp>
    <dsp:sp modelId="{6744259D-B0F5-4F7E-9FFA-74727E958891}">
      <dsp:nvSpPr>
        <dsp:cNvPr id="0" name=""/>
        <dsp:cNvSpPr/>
      </dsp:nvSpPr>
      <dsp:spPr>
        <a:xfrm>
          <a:off x="0" y="1548210"/>
          <a:ext cx="6301601" cy="1236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84756-28BE-496F-BEF1-60B2F120C2C9}">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8BB04-D47F-4BCC-9ACF-A6AF054FE1F7}">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Introduction of advanced barcode scanning technology to verify the accuracy of medication administration</a:t>
          </a:r>
        </a:p>
      </dsp:txBody>
      <dsp:txXfrm>
        <a:off x="1428292" y="1548210"/>
        <a:ext cx="4873308" cy="1236616"/>
      </dsp:txXfrm>
    </dsp:sp>
    <dsp:sp modelId="{E49DC273-1201-4116-B030-F87EF8ADCB78}">
      <dsp:nvSpPr>
        <dsp:cNvPr id="0" name=""/>
        <dsp:cNvSpPr/>
      </dsp:nvSpPr>
      <dsp:spPr>
        <a:xfrm>
          <a:off x="0" y="3093981"/>
          <a:ext cx="6301601" cy="12366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0D6F3-8754-48A5-984D-2636C33FEBE8}">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FB01E-A966-4A83-B1C3-7ED799E15DFD}">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Upgrading the EHR to minimize interruptions</a:t>
          </a:r>
        </a:p>
      </dsp:txBody>
      <dsp:txXfrm>
        <a:off x="1428292" y="3093981"/>
        <a:ext cx="4873308" cy="1236616"/>
      </dsp:txXfrm>
    </dsp:sp>
    <dsp:sp modelId="{C2F7C586-38B5-4207-8B42-374F4F21494B}">
      <dsp:nvSpPr>
        <dsp:cNvPr id="0" name=""/>
        <dsp:cNvSpPr/>
      </dsp:nvSpPr>
      <dsp:spPr>
        <a:xfrm>
          <a:off x="0" y="4639752"/>
          <a:ext cx="6301601" cy="12366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64834-F73F-49CA-AF6D-C3E88DDAEF2E}">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F7652-F5AD-4D93-9177-DE273ECF8FB8}">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Reducing Medication Errors</a:t>
          </a:r>
        </a:p>
      </dsp:txBody>
      <dsp:txXfrm>
        <a:off x="1428292" y="4639752"/>
        <a:ext cx="4873308" cy="1236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2F944-9F35-49E0-B4EB-0335CB23BBB1}">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D324C-35F4-4FF0-A56F-15891E81365C}">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A237B3-3789-4508-A0B0-4283F18122D8}">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Staff Training and Interruption Management Protocols</a:t>
          </a:r>
        </a:p>
      </dsp:txBody>
      <dsp:txXfrm>
        <a:off x="1428292" y="2439"/>
        <a:ext cx="4873308" cy="1236616"/>
      </dsp:txXfrm>
    </dsp:sp>
    <dsp:sp modelId="{F407BE4E-CFC2-4B6B-819A-48E220B2C6DF}">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0AACE-49C0-4873-8332-F1182958F1C6}">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8ABBD-0F6F-4BBC-9439-3216F676C550}">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Interprofessional Collaboration</a:t>
          </a:r>
        </a:p>
      </dsp:txBody>
      <dsp:txXfrm>
        <a:off x="1428292" y="1548210"/>
        <a:ext cx="4873308" cy="1236616"/>
      </dsp:txXfrm>
    </dsp:sp>
    <dsp:sp modelId="{264BA5D7-565C-4D16-AA2E-C0A7AFFD005A}">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43E9C-1C60-4D70-BBA5-337009B66126}">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50E10-E61C-4F44-BF33-637D3483509E}">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Acknowledging the existence of gaps in knowledge and uncertainties</a:t>
          </a:r>
        </a:p>
      </dsp:txBody>
      <dsp:txXfrm>
        <a:off x="1428292" y="3093981"/>
        <a:ext cx="4873308" cy="1236616"/>
      </dsp:txXfrm>
    </dsp:sp>
    <dsp:sp modelId="{EBCECCDE-A427-43DE-A17E-E7DF4DFAB71B}">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A1D06-D012-44CD-BA39-DB887581EAC6}">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ECC009-83B5-4DA7-8788-EC8C6E9B63FF}">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Further Investigation</a:t>
          </a:r>
        </a:p>
      </dsp:txBody>
      <dsp:txXfrm>
        <a:off x="1428292" y="4639752"/>
        <a:ext cx="4873308" cy="12366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BE365-6ABF-44B2-B99B-967F0139293A}"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84DFA-E1D1-460F-81A4-7A4D318E8CA2}" type="slidenum">
              <a:rPr lang="en-US" smtClean="0"/>
              <a:t>‹#›</a:t>
            </a:fld>
            <a:endParaRPr lang="en-US"/>
          </a:p>
        </p:txBody>
      </p:sp>
    </p:spTree>
    <p:extLst>
      <p:ext uri="{BB962C8B-B14F-4D97-AF65-F5344CB8AC3E}">
        <p14:creationId xmlns:p14="http://schemas.microsoft.com/office/powerpoint/2010/main" val="109090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Hello, I am honored to present to you a comprehensive Quality Improvement Initiative proposal that addresses a critical healthcare issue within our facility. This proposal is founded on an in-depth analysis of dashboard metrics, representing an opportunity to enhance patient safety and care quality while optimizing operational effectiveness. Throughout this presentation, we will focus on the key aspects of our proposed initiative, which is rooted in evidence-based strategies, driven by interprofessional perspectives, and designed to strengthen patient safety, cost-effectiveness, and work-life quality. Our unwavering commitment to patient well-being guides our approach, and we are eager to share this proposal with you to forge a healthcare environment that continually upholds the highest standards of care and safety.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2</a:t>
            </a:fld>
            <a:endParaRPr lang="en-US"/>
          </a:p>
        </p:txBody>
      </p:sp>
    </p:spTree>
    <p:extLst>
      <p:ext uri="{BB962C8B-B14F-4D97-AF65-F5344CB8AC3E}">
        <p14:creationId xmlns:p14="http://schemas.microsoft.com/office/powerpoint/2010/main" val="330204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Analyzing the data from our healthcare facility's dashboard metrics, it becomes evident that a significant area of concern is related to medication administration errors. Our data points to a concerning trend where medication errors are consistently higher than the national and accreditation benchmarks</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Zirpe</a:t>
            </a:r>
            <a:r>
              <a:rPr lang="en-US" sz="1800" dirty="0">
                <a:solidFill>
                  <a:srgbClr val="000000"/>
                </a:solidFill>
                <a:effectLst/>
                <a:latin typeface="Times New Roman" panose="02020603050405020304" pitchFamily="18" charset="0"/>
                <a:ea typeface="Times New Roman" panose="02020603050405020304" pitchFamily="18" charset="0"/>
              </a:rPr>
              <a:t> et al., 2020). These errors range from administering the wrong medication to incorrect dosages, posing a significant risk to patient safety. Our healthcare facility's data demonstrates that our current practices do not meet the standards set by both national organizations and accreditation bodies. State-level requirements for patient safety are also not being adequately met in this regard</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Zirpe</a:t>
            </a:r>
            <a:r>
              <a:rPr lang="en-US" sz="1800" dirty="0">
                <a:solidFill>
                  <a:srgbClr val="000000"/>
                </a:solidFill>
                <a:effectLst/>
                <a:latin typeface="Times New Roman" panose="02020603050405020304" pitchFamily="18" charset="0"/>
                <a:ea typeface="Times New Roman" panose="02020603050405020304" pitchFamily="18" charset="0"/>
              </a:rPr>
              <a:t> et al., 2020). The quality of the data analyzed appears to be reliable and consistent, as it consistently reflects an elevated rate of medication administration errors over an extended period.</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One specific issue of concern within our healthcare center is the relatively high frequency of medication administration errors, which is considerably higher than both national and accreditation benchmarks. These errors put our patients at risk and threaten the safety and quality of care provided. The issue pertains to several aspects of medication administration, such as wrong drug, wrong dosage, and incorrect administration route errors, as indicated by our data analysis</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Zirpe</a:t>
            </a:r>
            <a:r>
              <a:rPr lang="en-US" sz="1800" dirty="0">
                <a:solidFill>
                  <a:srgbClr val="000000"/>
                </a:solidFill>
                <a:effectLst/>
                <a:latin typeface="Times New Roman" panose="02020603050405020304" pitchFamily="18" charset="0"/>
                <a:ea typeface="Times New Roman" panose="02020603050405020304" pitchFamily="18" charset="0"/>
              </a:rPr>
              <a:t> et al., 2020). Our analysis suggests that the data quality is robust, as the pattern of elevated errors is consistent over time, indicating that this issue is not merely an anomaly but a systematic concern. It is imperative that we address this issue promptly through a comprehensive Quality Improvement (QI) initiative to ensure the safety and well-being of our patients.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3</a:t>
            </a:fld>
            <a:endParaRPr lang="en-US"/>
          </a:p>
        </p:txBody>
      </p:sp>
    </p:spTree>
    <p:extLst>
      <p:ext uri="{BB962C8B-B14F-4D97-AF65-F5344CB8AC3E}">
        <p14:creationId xmlns:p14="http://schemas.microsoft.com/office/powerpoint/2010/main" val="121455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To address the alarming issue of medication administration errors identified in our healthcare center through data analysis, a comprehensive Quality Improvement (QI) initiative proposal is imperative. The proposal will focus on improving medication safety protocols and practices to bring our healthcare facility's performance in line with national and accreditation benchmarks. The QI initiative will prioritize two key components:</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Times New Roman" panose="02020603050405020304" pitchFamily="18" charset="0"/>
                <a:ea typeface="Times New Roman" panose="02020603050405020304" pitchFamily="18" charset="0"/>
              </a:rPr>
              <a:t>First, the proposal will involve the development and implementation of robust technology enhancements. We will upgrade our electronic health record (EHR) system to be more resilient during technical difficulties, ensuring that healthcare providers can access vital patient information, including allergy alerts and medication interaction data, without interruptions. The implementation of advanced barcode scanning technology will be considered to double-check the right medication administration to the correct patient. Furthermore, alert systems within our EHR will be upgraded to minimize the risk of overriding crucial allergy alerts, as seen in our data analysis</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(Bennett &amp; Salter, 2022). These enhancements will aim to provide a more technologically robust and reliable system, ultimately reducing medication administration errors</a:t>
            </a:r>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4</a:t>
            </a:fld>
            <a:endParaRPr lang="en-US"/>
          </a:p>
        </p:txBody>
      </p:sp>
    </p:spTree>
    <p:extLst>
      <p:ext uri="{BB962C8B-B14F-4D97-AF65-F5344CB8AC3E}">
        <p14:creationId xmlns:p14="http://schemas.microsoft.com/office/powerpoint/2010/main" val="26101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Secondly, to tackle knowledge gaps and uncertainties, the proposal will involve staff training and the development of interruption management protocols. The aim is to empower healthcare professionals with the skills and knowledge necessary to manage high-pressure and interruption-prone situations effectively. Training will focus on minimizing errors due to multitasking during emergencies and will address the importance of following protocols rigorously, as illustrated in our data. These protocols will offer a systematic approach for managing interruptions and ensuring correct medication administration even during chaotic situations, such as code blue calls. Interprofessional collaboration will be vital in fine-tuning these protocols, as it will involve the collective wisdom and expertise of healthcare providers from various backgrounds</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Purnasiwi</a:t>
            </a:r>
            <a:r>
              <a:rPr lang="en-US" sz="1800" dirty="0">
                <a:solidFill>
                  <a:srgbClr val="000000"/>
                </a:solidFill>
                <a:effectLst/>
                <a:latin typeface="Times New Roman" panose="02020603050405020304" pitchFamily="18" charset="0"/>
                <a:ea typeface="Times New Roman" panose="02020603050405020304" pitchFamily="18" charset="0"/>
              </a:rPr>
              <a:t> &amp; </a:t>
            </a:r>
            <a:r>
              <a:rPr lang="en-US" sz="1800" dirty="0" err="1">
                <a:solidFill>
                  <a:srgbClr val="000000"/>
                </a:solidFill>
                <a:effectLst/>
                <a:latin typeface="Times New Roman" panose="02020603050405020304" pitchFamily="18" charset="0"/>
                <a:ea typeface="Times New Roman" panose="02020603050405020304" pitchFamily="18" charset="0"/>
              </a:rPr>
              <a:t>Jenie</a:t>
            </a:r>
            <a:r>
              <a:rPr lang="en-US" sz="1800" dirty="0">
                <a:solidFill>
                  <a:srgbClr val="000000"/>
                </a:solidFill>
                <a:effectLst/>
                <a:latin typeface="Times New Roman" panose="02020603050405020304" pitchFamily="18" charset="0"/>
                <a:ea typeface="Times New Roman" panose="02020603050405020304" pitchFamily="18" charset="0"/>
              </a:rPr>
              <a:t>, 2021).</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However, it is important to acknowledge that knowledge gaps and uncertainties remain. The exact impact of the upgraded EHR and interruption management protocols on medication safety is not known, and further information could help refine the proposal</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(Hunt &amp; Chakraborty, 2019). Questions such as how healthcare professionals adapt to these changes, the specific challenges they face during implementation, and the most effective training methods require further investigation. By addressing these unknowns and uncertainties, we can enhance the proposal's effectiveness and better prepare our healthcare center to prevent medication administration errors.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5</a:t>
            </a:fld>
            <a:endParaRPr lang="en-US"/>
          </a:p>
        </p:txBody>
      </p:sp>
    </p:spTree>
    <p:extLst>
      <p:ext uri="{BB962C8B-B14F-4D97-AF65-F5344CB8AC3E}">
        <p14:creationId xmlns:p14="http://schemas.microsoft.com/office/powerpoint/2010/main" val="343267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To ensure the success of the proposed Quality Improvement (QI) initiative, it is imperative to integrate interprofessional perspectives and specify the actions required to drive improvements in patient safety, cost-effectiveness, and work-life quality. Interprofessional collaboration among healthcare professionals, including nurses, physicians, pharmacists, and IT specialists, is critical in identifying the multifaceted issues associated with medication administration errors</a:t>
            </a:r>
            <a:r>
              <a:rPr lang="en-US" sz="1800" dirty="0">
                <a:effectLst/>
                <a:latin typeface="Calibri" panose="020F0502020204030204" pitchFamily="34"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Brugman</a:t>
            </a:r>
            <a:r>
              <a:rPr lang="en-US" sz="1800" dirty="0">
                <a:effectLst/>
                <a:latin typeface="Times New Roman" panose="02020603050405020304" pitchFamily="18" charset="0"/>
                <a:ea typeface="Times New Roman" panose="02020603050405020304" pitchFamily="18" charset="0"/>
              </a:rPr>
              <a:t> et al., 2022). This collaborative approach aims to provide a comprehensive understanding of the proposed changes and foster a sense of collective ownership in implementing them.</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The assumptions underlying this integration of interprofessional perspectives and actions are based on the belief that diverse healthcare professionals contribute unique insights and expertise. It assumes that these professionals share the common goal of improving patient safety and recognize the significance of teamwork in achieving this goal. By assuming a collaborative spirit among the healthcare team, the proposal is designed to harness the collective wisdom of healthcare providers with the expectation that their diverse experiences and viewpoints will lead to well-rounded, effective solutions</a:t>
            </a:r>
            <a:r>
              <a:rPr lang="en-US" sz="1800" dirty="0">
                <a:effectLst/>
                <a:latin typeface="Calibri" panose="020F0502020204030204" pitchFamily="34"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Brugman</a:t>
            </a:r>
            <a:r>
              <a:rPr lang="en-US" sz="1800" dirty="0">
                <a:effectLst/>
                <a:latin typeface="Times New Roman" panose="02020603050405020304" pitchFamily="18" charset="0"/>
                <a:ea typeface="Times New Roman" panose="02020603050405020304" pitchFamily="18" charset="0"/>
              </a:rPr>
              <a:t> et al., 2022). Furthermore, the proposal assumes that these healthcare professionals are willing to actively participate in training and follow the developed protocols, considering patient safety as their utmost priority. By integrating these assumptions into the initiative, we aim to promote a culture of interprofessional collaboration, thereby enhancing patient safety.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6</a:t>
            </a:fld>
            <a:endParaRPr lang="en-US"/>
          </a:p>
        </p:txBody>
      </p:sp>
    </p:spTree>
    <p:extLst>
      <p:ext uri="{BB962C8B-B14F-4D97-AF65-F5344CB8AC3E}">
        <p14:creationId xmlns:p14="http://schemas.microsoft.com/office/powerpoint/2010/main" val="118327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Effective collaboration strategies play a pivotal role in promoting quality improvement in interprofessional care. The assumption underlying these strategies is that healthcare professionals are committed to enhancing patient outcomes and are willing to collaborate across disciplines. These strategies include regular interprofessional meetings to discuss quality improvement goals, sharing best practices and lessons learned, and establishing clear communication channels among different healthcare teams. The assumption is that healthcare professionals recognize the value of collaborative decision-making and are eager to work together to achieve common objectives</a:t>
            </a:r>
            <a:r>
              <a:rPr lang="en-US" sz="1800" dirty="0">
                <a:effectLst/>
                <a:latin typeface="Calibri" panose="020F0502020204030204" pitchFamily="34"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Schot</a:t>
            </a:r>
            <a:r>
              <a:rPr lang="en-US" sz="1800" dirty="0">
                <a:effectLst/>
                <a:latin typeface="Times New Roman" panose="02020603050405020304" pitchFamily="18" charset="0"/>
                <a:ea typeface="Times New Roman" panose="02020603050405020304" pitchFamily="18" charset="0"/>
              </a:rPr>
              <a:t> et al., 2019).</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Another assumption is that a culture of trust and mutual respect exists within the healthcare organization. Effective collaboration depends on healthcare professionals having confidence in one another's expertise and judgment (</a:t>
            </a:r>
            <a:r>
              <a:rPr lang="en-US" sz="1800" dirty="0" err="1">
                <a:effectLst/>
                <a:latin typeface="Times New Roman" panose="02020603050405020304" pitchFamily="18" charset="0"/>
                <a:ea typeface="Times New Roman" panose="02020603050405020304" pitchFamily="18" charset="0"/>
              </a:rPr>
              <a:t>Schot</a:t>
            </a:r>
            <a:r>
              <a:rPr lang="en-US" sz="1800" dirty="0">
                <a:effectLst/>
                <a:latin typeface="Times New Roman" panose="02020603050405020304" pitchFamily="18" charset="0"/>
                <a:ea typeface="Times New Roman" panose="02020603050405020304" pitchFamily="18" charset="0"/>
              </a:rPr>
              <a:t> et al., 2019). It is assumed that healthcare professionals have the necessary interpersonal skills to communicate and resolve conflicts professionally, ultimately ensuring that interprofessional care is driven by a shared commitment to patient safety and positive outcomes. These assumptions collectively underpin the success of the collaboration strategies and their potential to lead to meaningful quality improvements in interprofessional care.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7</a:t>
            </a:fld>
            <a:endParaRPr lang="en-US"/>
          </a:p>
        </p:txBody>
      </p:sp>
    </p:spTree>
    <p:extLst>
      <p:ext uri="{BB962C8B-B14F-4D97-AF65-F5344CB8AC3E}">
        <p14:creationId xmlns:p14="http://schemas.microsoft.com/office/powerpoint/2010/main" val="86934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Quality Improvement Initiative proposal represents a pivotal step towards advancing patient safety, care quality, and overall healthcare efficiency within our facility. By identifying a critical issue based on data analysis and leveraging interprofessional perspectives, we have laid the groundwork for a comprehensive strategy that will empower us to make a tangible difference in the lives of our patients while ensuring the well-being and job satisfaction of our dedicated healthcare team. As we embrace these evidence-based approaches and foster a culture of collaboration, we embark on a journey that prioritizes excellence and innovation. With your support, we are confident that this initiative will not only meet the requirements of state, national, and accreditation benchmarks but will also elevate our healthcare facility to new heights of quality and safety.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384DFA-E1D1-460F-81A4-7A4D318E8CA2}" type="slidenum">
              <a:rPr lang="en-US" smtClean="0"/>
              <a:t>8</a:t>
            </a:fld>
            <a:endParaRPr lang="en-US"/>
          </a:p>
        </p:txBody>
      </p:sp>
    </p:spTree>
    <p:extLst>
      <p:ext uri="{BB962C8B-B14F-4D97-AF65-F5344CB8AC3E}">
        <p14:creationId xmlns:p14="http://schemas.microsoft.com/office/powerpoint/2010/main" val="90608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3390/ijerph191610087" TargetMode="External"/><Relationship Id="rId7" Type="http://schemas.openxmlformats.org/officeDocument/2006/relationships/hyperlink" Target="https://doi.org/10.5005/jp-journals-10071-23556" TargetMode="External"/><Relationship Id="rId2" Type="http://schemas.openxmlformats.org/officeDocument/2006/relationships/hyperlink" Target="https://doi.org/10.1136/bmjhci-2022-FCIASC.3" TargetMode="External"/><Relationship Id="rId1" Type="http://schemas.openxmlformats.org/officeDocument/2006/relationships/slideLayout" Target="../slideLayouts/slideLayout2.xml"/><Relationship Id="rId6" Type="http://schemas.openxmlformats.org/officeDocument/2006/relationships/hyperlink" Target="https://doi.org/10.1080/13561820.2019.1636007" TargetMode="External"/><Relationship Id="rId5" Type="http://schemas.openxmlformats.org/officeDocument/2006/relationships/hyperlink" Target="https://doi.org/10.20473/ijosh.v10i2.2021.265-272" TargetMode="External"/><Relationship Id="rId4" Type="http://schemas.openxmlformats.org/officeDocument/2006/relationships/hyperlink" Target="https://doi.org/10.1007/978-3-030-20451-8_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Hologram from iPad">
            <a:extLst>
              <a:ext uri="{FF2B5EF4-FFF2-40B4-BE49-F238E27FC236}">
                <a16:creationId xmlns:a16="http://schemas.microsoft.com/office/drawing/2014/main" id="{B6FA8A8F-6B7D-0444-4FF2-5858174FC6A3}"/>
              </a:ext>
            </a:extLst>
          </p:cNvPr>
          <p:cNvPicPr>
            <a:picLocks noChangeAspect="1"/>
          </p:cNvPicPr>
          <p:nvPr/>
        </p:nvPicPr>
        <p:blipFill rotWithShape="1">
          <a:blip r:embed="rId2">
            <a:alphaModFix amt="50000"/>
          </a:blip>
          <a:srcRect t="4629" r="-2" b="10974"/>
          <a:stretch/>
        </p:blipFill>
        <p:spPr>
          <a:xfrm>
            <a:off x="20" y="1"/>
            <a:ext cx="12191980" cy="6857999"/>
          </a:xfrm>
          <a:prstGeom prst="rect">
            <a:avLst/>
          </a:prstGeom>
        </p:spPr>
      </p:pic>
      <p:sp>
        <p:nvSpPr>
          <p:cNvPr id="2" name="Title 1"/>
          <p:cNvSpPr>
            <a:spLocks noGrp="1"/>
          </p:cNvSpPr>
          <p:nvPr>
            <p:ph type="ctrTitle"/>
          </p:nvPr>
        </p:nvSpPr>
        <p:spPr>
          <a:xfrm>
            <a:off x="1524000" y="957262"/>
            <a:ext cx="9144000" cy="2900518"/>
          </a:xfrm>
        </p:spPr>
        <p:txBody>
          <a:bodyPr>
            <a:normAutofit/>
          </a:bodyPr>
          <a:lstStyle/>
          <a:p>
            <a:r>
              <a:rPr lang="en-US">
                <a:solidFill>
                  <a:srgbClr val="FFFFFF"/>
                </a:solidFill>
                <a:cs typeface="Calibri Light"/>
              </a:rPr>
              <a:t>Data Analysis and Quality Improvement Initiative Proposal</a:t>
            </a:r>
            <a:endParaRPr lang="en-US">
              <a:solidFill>
                <a:srgbClr val="FFFFFF"/>
              </a:solidFill>
            </a:endParaRPr>
          </a:p>
        </p:txBody>
      </p:sp>
      <p:sp>
        <p:nvSpPr>
          <p:cNvPr id="3" name="Subtitle 2"/>
          <p:cNvSpPr>
            <a:spLocks noGrp="1"/>
          </p:cNvSpPr>
          <p:nvPr>
            <p:ph type="subTitle" idx="1"/>
          </p:nvPr>
        </p:nvSpPr>
        <p:spPr>
          <a:xfrm>
            <a:off x="1524000" y="4248304"/>
            <a:ext cx="9144000" cy="2406495"/>
          </a:xfrm>
        </p:spPr>
        <p:txBody>
          <a:bodyPr vert="horz" lIns="91440" tIns="45720" rIns="91440" bIns="45720" rtlCol="0" anchor="t">
            <a:normAutofit/>
          </a:bodyPr>
          <a:lstStyle/>
          <a:p>
            <a:r>
              <a:rPr lang="en-US" sz="2000" dirty="0">
                <a:solidFill>
                  <a:srgbClr val="FFFFFF"/>
                </a:solidFill>
                <a:cs typeface="Calibri"/>
              </a:rPr>
              <a:t>Name </a:t>
            </a:r>
            <a:endParaRPr lang="en-US" sz="2000">
              <a:solidFill>
                <a:srgbClr val="FFFFFF"/>
              </a:solidFill>
              <a:cs typeface="Calibri"/>
            </a:endParaRPr>
          </a:p>
          <a:p>
            <a:r>
              <a:rPr lang="en-US" sz="2000" dirty="0">
                <a:solidFill>
                  <a:srgbClr val="FFFFFF"/>
                </a:solidFill>
                <a:cs typeface="Calibri"/>
              </a:rPr>
              <a:t>Capella University</a:t>
            </a:r>
          </a:p>
          <a:p>
            <a:r>
              <a:rPr lang="en-US" sz="2000" dirty="0">
                <a:solidFill>
                  <a:srgbClr val="FFFFFF"/>
                </a:solidFill>
                <a:cs typeface="Calibri"/>
              </a:rPr>
              <a:t>FPX6016 </a:t>
            </a:r>
          </a:p>
          <a:p>
            <a:r>
              <a:rPr lang="en-US" sz="2000" dirty="0">
                <a:solidFill>
                  <a:srgbClr val="FFFFFF"/>
                </a:solidFill>
                <a:cs typeface="Calibri"/>
              </a:rPr>
              <a:t>Instructor’s Name</a:t>
            </a:r>
          </a:p>
          <a:p>
            <a:r>
              <a:rPr lang="en-US" sz="2000" dirty="0">
                <a:solidFill>
                  <a:srgbClr val="FFFFFF"/>
                </a:solidFill>
                <a:cs typeface="Calibri"/>
              </a:rPr>
              <a:t>October 2023</a:t>
            </a:r>
            <a:endParaRPr lang="en-US" sz="2000" dirty="0">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FBEC7C-1B95-0B62-B4A2-065827233C89}"/>
              </a:ext>
            </a:extLst>
          </p:cNvPr>
          <p:cNvSpPr>
            <a:spLocks noGrp="1"/>
          </p:cNvSpPr>
          <p:nvPr>
            <p:ph type="title"/>
          </p:nvPr>
        </p:nvSpPr>
        <p:spPr>
          <a:xfrm>
            <a:off x="838200" y="1195697"/>
            <a:ext cx="3200400" cy="4238118"/>
          </a:xfrm>
        </p:spPr>
        <p:txBody>
          <a:bodyPr>
            <a:normAutofit/>
          </a:bodyPr>
          <a:lstStyle/>
          <a:p>
            <a:r>
              <a:rPr lang="en-US" sz="4100">
                <a:solidFill>
                  <a:schemeClr val="bg1"/>
                </a:solidFill>
                <a:cs typeface="Calibri Light"/>
              </a:rPr>
              <a:t>Data Analysis and Quality Improvement Initiative Proposal</a:t>
            </a:r>
            <a:endParaRPr lang="en-US" sz="4100">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2833EA5D-AEED-9586-3A2F-42F08A289108}"/>
              </a:ext>
            </a:extLst>
          </p:cNvPr>
          <p:cNvGraphicFramePr>
            <a:graphicFrameLocks noGrp="1"/>
          </p:cNvGraphicFramePr>
          <p:nvPr>
            <p:ph idx="1"/>
            <p:extLst>
              <p:ext uri="{D42A27DB-BD31-4B8C-83A1-F6EECF244321}">
                <p14:modId xmlns:p14="http://schemas.microsoft.com/office/powerpoint/2010/main" val="256970471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D7E506-E70B-389F-D766-06D8C608C60E}"/>
              </a:ext>
            </a:extLst>
          </p:cNvPr>
          <p:cNvSpPr>
            <a:spLocks noGrp="1"/>
          </p:cNvSpPr>
          <p:nvPr>
            <p:ph type="title"/>
          </p:nvPr>
        </p:nvSpPr>
        <p:spPr>
          <a:xfrm>
            <a:off x="838200" y="1195697"/>
            <a:ext cx="3200400" cy="4238118"/>
          </a:xfrm>
        </p:spPr>
        <p:txBody>
          <a:bodyPr>
            <a:normAutofit/>
          </a:bodyPr>
          <a:lstStyle/>
          <a:p>
            <a:r>
              <a:rPr lang="en-US">
                <a:solidFill>
                  <a:schemeClr val="bg1"/>
                </a:solidFill>
                <a:cs typeface="Calibri Light"/>
              </a:rPr>
              <a:t>Analyze Data to Identify a Healthcare Issue</a:t>
            </a:r>
            <a:endParaRPr lang="en-US">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6" name="Content Placeholder 2">
            <a:extLst>
              <a:ext uri="{FF2B5EF4-FFF2-40B4-BE49-F238E27FC236}">
                <a16:creationId xmlns:a16="http://schemas.microsoft.com/office/drawing/2014/main" id="{9E6C8ECC-DB65-B418-F96D-F04577EA3FD4}"/>
              </a:ext>
            </a:extLst>
          </p:cNvPr>
          <p:cNvGraphicFramePr>
            <a:graphicFrameLocks noGrp="1"/>
          </p:cNvGraphicFramePr>
          <p:nvPr>
            <p:ph idx="1"/>
            <p:extLst>
              <p:ext uri="{D42A27DB-BD31-4B8C-83A1-F6EECF244321}">
                <p14:modId xmlns:p14="http://schemas.microsoft.com/office/powerpoint/2010/main" val="230109613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FF5087C2-6645-5CE5-845A-E48D6F98CC22}"/>
              </a:ext>
            </a:extLst>
          </p:cNvPr>
          <p:cNvSpPr txBox="1"/>
          <p:nvPr/>
        </p:nvSpPr>
        <p:spPr>
          <a:xfrm>
            <a:off x="10020300" y="6438900"/>
            <a:ext cx="2070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t>
            </a:r>
            <a:r>
              <a:rPr lang="en-US" dirty="0" err="1">
                <a:cs typeface="Calibri"/>
              </a:rPr>
              <a:t>Zirpe</a:t>
            </a:r>
            <a:r>
              <a:rPr lang="en-US" dirty="0">
                <a:cs typeface="Calibri"/>
              </a:rPr>
              <a:t> et al., 2020)</a:t>
            </a:r>
            <a:endParaRPr lang="en-US" dirty="0"/>
          </a:p>
        </p:txBody>
      </p:sp>
    </p:spTree>
    <p:extLst>
      <p:ext uri="{BB962C8B-B14F-4D97-AF65-F5344CB8AC3E}">
        <p14:creationId xmlns:p14="http://schemas.microsoft.com/office/powerpoint/2010/main" val="396595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F226E7-06A4-5CE9-5120-C752A57F98EB}"/>
              </a:ext>
            </a:extLst>
          </p:cNvPr>
          <p:cNvSpPr>
            <a:spLocks noGrp="1"/>
          </p:cNvSpPr>
          <p:nvPr>
            <p:ph type="title"/>
          </p:nvPr>
        </p:nvSpPr>
        <p:spPr>
          <a:xfrm>
            <a:off x="838200" y="1195697"/>
            <a:ext cx="3200400" cy="4238118"/>
          </a:xfrm>
        </p:spPr>
        <p:txBody>
          <a:bodyPr>
            <a:normAutofit/>
          </a:bodyPr>
          <a:lstStyle/>
          <a:p>
            <a:r>
              <a:rPr lang="en-US">
                <a:solidFill>
                  <a:schemeClr val="bg1"/>
                </a:solidFill>
                <a:cs typeface="Calibri Light"/>
              </a:rPr>
              <a:t>Outline a Quality Initiative Proposal</a:t>
            </a:r>
            <a:endParaRPr lang="en-US">
              <a:solidFill>
                <a:schemeClr val="bg1"/>
              </a:solidFill>
            </a:endParaRPr>
          </a:p>
          <a:p>
            <a:endParaRPr lang="en-US">
              <a:solidFill>
                <a:schemeClr val="bg1"/>
              </a:solidFill>
              <a:cs typeface="Calibri Light"/>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3D969CA7-B90D-F8DB-438B-96D9FBA23DD1}"/>
              </a:ext>
            </a:extLst>
          </p:cNvPr>
          <p:cNvGraphicFramePr>
            <a:graphicFrameLocks noGrp="1"/>
          </p:cNvGraphicFramePr>
          <p:nvPr>
            <p:ph idx="1"/>
            <p:extLst>
              <p:ext uri="{D42A27DB-BD31-4B8C-83A1-F6EECF244321}">
                <p14:modId xmlns:p14="http://schemas.microsoft.com/office/powerpoint/2010/main" val="235823243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a:extLst>
              <a:ext uri="{FF2B5EF4-FFF2-40B4-BE49-F238E27FC236}">
                <a16:creationId xmlns:a16="http://schemas.microsoft.com/office/drawing/2014/main" id="{21FA2F12-60E5-345C-6DAC-C23E8DC740AB}"/>
              </a:ext>
            </a:extLst>
          </p:cNvPr>
          <p:cNvSpPr txBox="1"/>
          <p:nvPr/>
        </p:nvSpPr>
        <p:spPr>
          <a:xfrm>
            <a:off x="9563100" y="6489700"/>
            <a:ext cx="254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(Bennett &amp; Salter, 2022)</a:t>
            </a:r>
            <a:endParaRPr lang="en-US" dirty="0"/>
          </a:p>
        </p:txBody>
      </p:sp>
    </p:spTree>
    <p:extLst>
      <p:ext uri="{BB962C8B-B14F-4D97-AF65-F5344CB8AC3E}">
        <p14:creationId xmlns:p14="http://schemas.microsoft.com/office/powerpoint/2010/main" val="377609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57C7A-7046-F239-C728-8BCA07BFCCDE}"/>
              </a:ext>
            </a:extLst>
          </p:cNvPr>
          <p:cNvSpPr>
            <a:spLocks noGrp="1"/>
          </p:cNvSpPr>
          <p:nvPr>
            <p:ph type="title"/>
          </p:nvPr>
        </p:nvSpPr>
        <p:spPr>
          <a:xfrm>
            <a:off x="838200" y="1195697"/>
            <a:ext cx="3200400" cy="4238118"/>
          </a:xfrm>
        </p:spPr>
        <p:txBody>
          <a:bodyPr>
            <a:normAutofit/>
          </a:bodyPr>
          <a:lstStyle/>
          <a:p>
            <a:r>
              <a:rPr lang="en-US">
                <a:solidFill>
                  <a:schemeClr val="bg1"/>
                </a:solidFill>
                <a:cs typeface="Calibri Light"/>
              </a:rPr>
              <a:t>Continued </a:t>
            </a:r>
            <a:endParaRPr lang="en-US">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C4F23435-DC2F-5B81-1948-23CB006FFAA6}"/>
              </a:ext>
            </a:extLst>
          </p:cNvPr>
          <p:cNvGraphicFramePr>
            <a:graphicFrameLocks noGrp="1"/>
          </p:cNvGraphicFramePr>
          <p:nvPr>
            <p:ph idx="1"/>
            <p:extLst>
              <p:ext uri="{D42A27DB-BD31-4B8C-83A1-F6EECF244321}">
                <p14:modId xmlns:p14="http://schemas.microsoft.com/office/powerpoint/2010/main" val="5113338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extBox 39">
            <a:extLst>
              <a:ext uri="{FF2B5EF4-FFF2-40B4-BE49-F238E27FC236}">
                <a16:creationId xmlns:a16="http://schemas.microsoft.com/office/drawing/2014/main" id="{B2D487A4-35AA-85E1-1325-8C270FB5572B}"/>
              </a:ext>
            </a:extLst>
          </p:cNvPr>
          <p:cNvSpPr txBox="1"/>
          <p:nvPr/>
        </p:nvSpPr>
        <p:spPr>
          <a:xfrm>
            <a:off x="9245600" y="6489700"/>
            <a:ext cx="2870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(Hunt &amp; Chakraborty, 2019)</a:t>
            </a:r>
            <a:endParaRPr lang="en-US" dirty="0"/>
          </a:p>
        </p:txBody>
      </p:sp>
    </p:spTree>
    <p:extLst>
      <p:ext uri="{BB962C8B-B14F-4D97-AF65-F5344CB8AC3E}">
        <p14:creationId xmlns:p14="http://schemas.microsoft.com/office/powerpoint/2010/main" val="341772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F18EF-B999-EB05-D1C3-FE22EEAE3841}"/>
              </a:ext>
            </a:extLst>
          </p:cNvPr>
          <p:cNvSpPr>
            <a:spLocks noGrp="1"/>
          </p:cNvSpPr>
          <p:nvPr>
            <p:ph type="title"/>
          </p:nvPr>
        </p:nvSpPr>
        <p:spPr>
          <a:xfrm>
            <a:off x="761803" y="350196"/>
            <a:ext cx="4646904" cy="1624520"/>
          </a:xfrm>
        </p:spPr>
        <p:txBody>
          <a:bodyPr anchor="ctr">
            <a:normAutofit/>
          </a:bodyPr>
          <a:lstStyle/>
          <a:p>
            <a:r>
              <a:rPr lang="en-US" sz="3400">
                <a:cs typeface="Calibri Light"/>
              </a:rPr>
              <a:t>Quality Enhancement from an Interprofessional Perspective</a:t>
            </a:r>
            <a:endParaRPr lang="en-US" sz="3400"/>
          </a:p>
        </p:txBody>
      </p:sp>
      <p:sp>
        <p:nvSpPr>
          <p:cNvPr id="3" name="Content Placeholder 2">
            <a:extLst>
              <a:ext uri="{FF2B5EF4-FFF2-40B4-BE49-F238E27FC236}">
                <a16:creationId xmlns:a16="http://schemas.microsoft.com/office/drawing/2014/main" id="{E0222E5F-E147-EE1C-1577-3B89FA55F77C}"/>
              </a:ext>
            </a:extLst>
          </p:cNvPr>
          <p:cNvSpPr>
            <a:spLocks noGrp="1"/>
          </p:cNvSpPr>
          <p:nvPr>
            <p:ph idx="1"/>
          </p:nvPr>
        </p:nvSpPr>
        <p:spPr>
          <a:xfrm>
            <a:off x="761802" y="2438400"/>
            <a:ext cx="4646905" cy="3613149"/>
          </a:xfrm>
        </p:spPr>
        <p:txBody>
          <a:bodyPr vert="horz" lIns="91440" tIns="45720" rIns="91440" bIns="45720" rtlCol="0" anchor="ctr">
            <a:noAutofit/>
          </a:bodyPr>
          <a:lstStyle/>
          <a:p>
            <a:r>
              <a:rPr lang="en-US" sz="2200" dirty="0">
                <a:cs typeface="Calibri"/>
              </a:rPr>
              <a:t>Emphasizing the importance of collaborative efforts among diverse healthcare professionals</a:t>
            </a:r>
          </a:p>
          <a:p>
            <a:r>
              <a:rPr lang="en-US" sz="2200" dirty="0">
                <a:cs typeface="Calibri"/>
              </a:rPr>
              <a:t>Highlighting the significance of fostering a sense of collective ownership</a:t>
            </a:r>
          </a:p>
          <a:p>
            <a:r>
              <a:rPr lang="en-US" sz="2200" dirty="0">
                <a:cs typeface="Calibri"/>
              </a:rPr>
              <a:t>Outlining the assumptions that underlie this interprofessional collaboration </a:t>
            </a:r>
          </a:p>
          <a:p>
            <a:r>
              <a:rPr lang="en-US" sz="2200" dirty="0">
                <a:cs typeface="Calibri"/>
              </a:rPr>
              <a:t>Promote a culture of collaboration</a:t>
            </a:r>
          </a:p>
        </p:txBody>
      </p:sp>
      <p:pic>
        <p:nvPicPr>
          <p:cNvPr id="5" name="Picture 4" descr="A group of multi coloured wooden stick figures">
            <a:extLst>
              <a:ext uri="{FF2B5EF4-FFF2-40B4-BE49-F238E27FC236}">
                <a16:creationId xmlns:a16="http://schemas.microsoft.com/office/drawing/2014/main" id="{0B263384-1762-3EDC-67D8-C9CCDE4878C1}"/>
              </a:ext>
            </a:extLst>
          </p:cNvPr>
          <p:cNvPicPr>
            <a:picLocks noChangeAspect="1"/>
          </p:cNvPicPr>
          <p:nvPr/>
        </p:nvPicPr>
        <p:blipFill rotWithShape="1">
          <a:blip r:embed="rId3"/>
          <a:srcRect l="16357" r="21948" b="9"/>
          <a:stretch/>
        </p:blipFill>
        <p:spPr>
          <a:xfrm>
            <a:off x="6096000" y="1"/>
            <a:ext cx="6102825" cy="6858000"/>
          </a:xfrm>
          <a:prstGeom prst="rect">
            <a:avLst/>
          </a:prstGeom>
        </p:spPr>
      </p:pic>
      <p:sp>
        <p:nvSpPr>
          <p:cNvPr id="12" name="TextBox 11">
            <a:extLst>
              <a:ext uri="{FF2B5EF4-FFF2-40B4-BE49-F238E27FC236}">
                <a16:creationId xmlns:a16="http://schemas.microsoft.com/office/drawing/2014/main" id="{4DC7A17A-4B0B-6CF9-C770-97995C7ED829}"/>
              </a:ext>
            </a:extLst>
          </p:cNvPr>
          <p:cNvSpPr txBox="1"/>
          <p:nvPr/>
        </p:nvSpPr>
        <p:spPr>
          <a:xfrm>
            <a:off x="3683000" y="6388100"/>
            <a:ext cx="2870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(Brugman et al., 2022)</a:t>
            </a:r>
            <a:endParaRPr lang="en-US" dirty="0"/>
          </a:p>
        </p:txBody>
      </p:sp>
    </p:spTree>
    <p:extLst>
      <p:ext uri="{BB962C8B-B14F-4D97-AF65-F5344CB8AC3E}">
        <p14:creationId xmlns:p14="http://schemas.microsoft.com/office/powerpoint/2010/main" val="139313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9264E-72B9-090C-BC38-B31087AE596E}"/>
              </a:ext>
            </a:extLst>
          </p:cNvPr>
          <p:cNvSpPr>
            <a:spLocks noGrp="1"/>
          </p:cNvSpPr>
          <p:nvPr>
            <p:ph type="title"/>
          </p:nvPr>
        </p:nvSpPr>
        <p:spPr>
          <a:xfrm>
            <a:off x="761800" y="762001"/>
            <a:ext cx="5334197" cy="1708242"/>
          </a:xfrm>
        </p:spPr>
        <p:txBody>
          <a:bodyPr anchor="ctr">
            <a:normAutofit/>
          </a:bodyPr>
          <a:lstStyle/>
          <a:p>
            <a:r>
              <a:rPr lang="en-US" sz="4000" dirty="0">
                <a:cs typeface="Calibri Light"/>
              </a:rPr>
              <a:t>Effective Collaboration Strategies</a:t>
            </a:r>
            <a:endParaRPr lang="en-US" sz="4000" dirty="0"/>
          </a:p>
          <a:p>
            <a:endParaRPr lang="en-US" sz="4000">
              <a:cs typeface="Calibri Light"/>
            </a:endParaRPr>
          </a:p>
        </p:txBody>
      </p:sp>
      <p:sp>
        <p:nvSpPr>
          <p:cNvPr id="3" name="Content Placeholder 2">
            <a:extLst>
              <a:ext uri="{FF2B5EF4-FFF2-40B4-BE49-F238E27FC236}">
                <a16:creationId xmlns:a16="http://schemas.microsoft.com/office/drawing/2014/main" id="{2CB63A9D-442C-F219-1F58-02B88BE8B78C}"/>
              </a:ext>
            </a:extLst>
          </p:cNvPr>
          <p:cNvSpPr>
            <a:spLocks noGrp="1"/>
          </p:cNvSpPr>
          <p:nvPr>
            <p:ph idx="1"/>
          </p:nvPr>
        </p:nvSpPr>
        <p:spPr>
          <a:xfrm>
            <a:off x="711000" y="2063844"/>
            <a:ext cx="5334197" cy="3769835"/>
          </a:xfrm>
        </p:spPr>
        <p:txBody>
          <a:bodyPr vert="horz" lIns="91440" tIns="45720" rIns="91440" bIns="45720" rtlCol="0" anchor="ctr">
            <a:normAutofit/>
          </a:bodyPr>
          <a:lstStyle/>
          <a:p>
            <a:r>
              <a:rPr lang="en-US" sz="2400" dirty="0">
                <a:cs typeface="Calibri"/>
              </a:rPr>
              <a:t>Critical role of effective collaboration strategies </a:t>
            </a:r>
          </a:p>
          <a:p>
            <a:r>
              <a:rPr lang="en-US" sz="2400" dirty="0">
                <a:cs typeface="Calibri"/>
              </a:rPr>
              <a:t>Assumption of commitment:</a:t>
            </a:r>
          </a:p>
          <a:p>
            <a:r>
              <a:rPr lang="en-US" sz="2400" dirty="0">
                <a:cs typeface="Calibri"/>
              </a:rPr>
              <a:t>Key collaboration strategies including regular interprofessional meetings, sharing best practices, and establishing clear communication </a:t>
            </a:r>
          </a:p>
          <a:p>
            <a:r>
              <a:rPr lang="en-US" sz="2400" dirty="0">
                <a:cs typeface="Calibri"/>
              </a:rPr>
              <a:t>Assumption of trust and respect</a:t>
            </a:r>
          </a:p>
        </p:txBody>
      </p:sp>
      <p:pic>
        <p:nvPicPr>
          <p:cNvPr id="5" name="Picture 4" descr="Hands-on top of each other">
            <a:extLst>
              <a:ext uri="{FF2B5EF4-FFF2-40B4-BE49-F238E27FC236}">
                <a16:creationId xmlns:a16="http://schemas.microsoft.com/office/drawing/2014/main" id="{B149E14A-1931-1DDA-903A-2351D617D8B8}"/>
              </a:ext>
            </a:extLst>
          </p:cNvPr>
          <p:cNvPicPr>
            <a:picLocks noChangeAspect="1"/>
          </p:cNvPicPr>
          <p:nvPr/>
        </p:nvPicPr>
        <p:blipFill rotWithShape="1">
          <a:blip r:embed="rId3"/>
          <a:srcRect l="54300" r="11799"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Box 5">
            <a:extLst>
              <a:ext uri="{FF2B5EF4-FFF2-40B4-BE49-F238E27FC236}">
                <a16:creationId xmlns:a16="http://schemas.microsoft.com/office/drawing/2014/main" id="{E4682464-45A5-2BC9-BD98-98DEB555E083}"/>
              </a:ext>
            </a:extLst>
          </p:cNvPr>
          <p:cNvSpPr txBox="1"/>
          <p:nvPr/>
        </p:nvSpPr>
        <p:spPr>
          <a:xfrm>
            <a:off x="4597400" y="6426200"/>
            <a:ext cx="2146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t>
            </a:r>
            <a:r>
              <a:rPr lang="en-US" dirty="0" err="1">
                <a:cs typeface="Calibri"/>
              </a:rPr>
              <a:t>Schot</a:t>
            </a:r>
            <a:r>
              <a:rPr lang="en-US" dirty="0">
                <a:cs typeface="Calibri"/>
              </a:rPr>
              <a:t> et al., 2019)</a:t>
            </a:r>
            <a:endParaRPr lang="en-US" dirty="0"/>
          </a:p>
        </p:txBody>
      </p:sp>
    </p:spTree>
    <p:extLst>
      <p:ext uri="{BB962C8B-B14F-4D97-AF65-F5344CB8AC3E}">
        <p14:creationId xmlns:p14="http://schemas.microsoft.com/office/powerpoint/2010/main" val="335953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5C52A-29FC-63FB-8683-313938BA7139}"/>
              </a:ext>
            </a:extLst>
          </p:cNvPr>
          <p:cNvSpPr>
            <a:spLocks noGrp="1"/>
          </p:cNvSpPr>
          <p:nvPr>
            <p:ph type="title"/>
          </p:nvPr>
        </p:nvSpPr>
        <p:spPr>
          <a:xfrm>
            <a:off x="8643193" y="489507"/>
            <a:ext cx="3091607" cy="1655483"/>
          </a:xfrm>
        </p:spPr>
        <p:txBody>
          <a:bodyPr anchor="b">
            <a:normAutofit/>
          </a:bodyPr>
          <a:lstStyle/>
          <a:p>
            <a:r>
              <a:rPr lang="en-US" sz="4000">
                <a:cs typeface="Calibri Light"/>
              </a:rPr>
              <a:t>Conclusion </a:t>
            </a:r>
            <a:endParaRPr lang="en-US" sz="4000"/>
          </a:p>
        </p:txBody>
      </p:sp>
      <p:pic>
        <p:nvPicPr>
          <p:cNvPr id="5" name="Picture 4" descr="One in a crowd">
            <a:extLst>
              <a:ext uri="{FF2B5EF4-FFF2-40B4-BE49-F238E27FC236}">
                <a16:creationId xmlns:a16="http://schemas.microsoft.com/office/drawing/2014/main" id="{649E6779-B332-AAB6-3DE8-2D08B2779BD6}"/>
              </a:ext>
            </a:extLst>
          </p:cNvPr>
          <p:cNvPicPr>
            <a:picLocks noChangeAspect="1"/>
          </p:cNvPicPr>
          <p:nvPr/>
        </p:nvPicPr>
        <p:blipFill rotWithShape="1">
          <a:blip r:embed="rId3"/>
          <a:srcRect l="5022" r="-2"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919A2C2A-A27C-444C-8767-0CC07DC2DD77}"/>
              </a:ext>
            </a:extLst>
          </p:cNvPr>
          <p:cNvSpPr>
            <a:spLocks noGrp="1"/>
          </p:cNvSpPr>
          <p:nvPr>
            <p:ph idx="1"/>
          </p:nvPr>
        </p:nvSpPr>
        <p:spPr>
          <a:xfrm>
            <a:off x="8643193" y="2418408"/>
            <a:ext cx="2942813" cy="3540265"/>
          </a:xfrm>
        </p:spPr>
        <p:txBody>
          <a:bodyPr vert="horz" lIns="91440" tIns="45720" rIns="91440" bIns="45720" rtlCol="0" anchor="t">
            <a:normAutofit/>
          </a:bodyPr>
          <a:lstStyle/>
          <a:p>
            <a:r>
              <a:rPr lang="en-US" sz="2400" dirty="0">
                <a:cs typeface="Calibri"/>
              </a:rPr>
              <a:t>Advancing patient safety and care quality</a:t>
            </a:r>
          </a:p>
          <a:p>
            <a:r>
              <a:rPr lang="en-US" sz="2400" dirty="0">
                <a:cs typeface="Calibri"/>
              </a:rPr>
              <a:t>Interprofessional collaboration</a:t>
            </a:r>
          </a:p>
          <a:p>
            <a:r>
              <a:rPr lang="en-US" sz="2400" dirty="0">
                <a:cs typeface="Calibri"/>
              </a:rPr>
              <a:t>Culture of excellence</a:t>
            </a:r>
          </a:p>
          <a:p>
            <a:r>
              <a:rPr lang="en-US" sz="2400" dirty="0">
                <a:cs typeface="Calibri"/>
              </a:rPr>
              <a:t>Future success</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44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5825-0A1A-E585-5DD5-C38C70E9B554}"/>
              </a:ext>
            </a:extLst>
          </p:cNvPr>
          <p:cNvSpPr>
            <a:spLocks noGrp="1"/>
          </p:cNvSpPr>
          <p:nvPr>
            <p:ph type="title"/>
          </p:nvPr>
        </p:nvSpPr>
        <p:spPr/>
        <p:txBody>
          <a:bodyPr/>
          <a:lstStyle/>
          <a:p>
            <a:r>
              <a:rPr lang="en-US" dirty="0">
                <a:cs typeface="Calibri Light"/>
              </a:rPr>
              <a:t>References </a:t>
            </a:r>
            <a:endParaRPr lang="en-US" dirty="0"/>
          </a:p>
        </p:txBody>
      </p:sp>
      <p:sp>
        <p:nvSpPr>
          <p:cNvPr id="3" name="Content Placeholder 2">
            <a:extLst>
              <a:ext uri="{FF2B5EF4-FFF2-40B4-BE49-F238E27FC236}">
                <a16:creationId xmlns:a16="http://schemas.microsoft.com/office/drawing/2014/main" id="{66967443-1F47-C614-EF0E-BB9FE7517E88}"/>
              </a:ext>
            </a:extLst>
          </p:cNvPr>
          <p:cNvSpPr>
            <a:spLocks noGrp="1"/>
          </p:cNvSpPr>
          <p:nvPr>
            <p:ph idx="1"/>
          </p:nvPr>
        </p:nvSpPr>
        <p:spPr>
          <a:xfrm>
            <a:off x="723900" y="1546225"/>
            <a:ext cx="10515600" cy="4960938"/>
          </a:xfrm>
        </p:spPr>
        <p:txBody>
          <a:bodyPr vert="horz" lIns="91440" tIns="45720" rIns="91440" bIns="45720" rtlCol="0" anchor="t">
            <a:normAutofit fontScale="92500" lnSpcReduction="10000"/>
          </a:bodyPr>
          <a:lstStyle/>
          <a:p>
            <a:r>
              <a:rPr lang="en-US" sz="1800" dirty="0">
                <a:latin typeface="Times New Roman"/>
                <a:cs typeface="Times New Roman"/>
              </a:rPr>
              <a:t>Bennett, J., &amp; Salter, M. (2022). 3 The documentation of allergy across electronic systems for patients presenting to emergency departments in Leeds. </a:t>
            </a:r>
            <a:r>
              <a:rPr lang="en-US" sz="1800" i="1" dirty="0">
                <a:latin typeface="Times New Roman"/>
                <a:cs typeface="Times New Roman"/>
              </a:rPr>
              <a:t>BMJ Health &amp; Care Informatics</a:t>
            </a:r>
            <a:r>
              <a:rPr lang="en-US" sz="1800" dirty="0">
                <a:latin typeface="Times New Roman"/>
                <a:cs typeface="Times New Roman"/>
              </a:rPr>
              <a:t>, </a:t>
            </a:r>
            <a:r>
              <a:rPr lang="en-US" sz="1800" i="1" dirty="0">
                <a:latin typeface="Times New Roman"/>
                <a:cs typeface="Times New Roman"/>
              </a:rPr>
              <a:t>29</a:t>
            </a:r>
            <a:r>
              <a:rPr lang="en-US" sz="1800" dirty="0">
                <a:latin typeface="Times New Roman"/>
                <a:cs typeface="Times New Roman"/>
              </a:rPr>
              <a:t>(Suppl 1). </a:t>
            </a:r>
            <a:r>
              <a:rPr lang="en-US" sz="1800" dirty="0">
                <a:latin typeface="Times New Roman"/>
                <a:cs typeface="Times New Roman"/>
                <a:hlinkClick r:id="rId2"/>
              </a:rPr>
              <a:t>https://doi.org/10.1136/bmjhci-2022-FCIASC.3</a:t>
            </a:r>
            <a:r>
              <a:rPr lang="en-US" sz="1800" dirty="0">
                <a:latin typeface="Times New Roman"/>
                <a:cs typeface="Times New Roman"/>
              </a:rPr>
              <a:t> </a:t>
            </a:r>
            <a:endParaRPr lang="en-US" sz="1800">
              <a:cs typeface="Calibri"/>
            </a:endParaRPr>
          </a:p>
          <a:p>
            <a:r>
              <a:rPr lang="en-US" sz="1800">
                <a:latin typeface="Times New Roman"/>
                <a:cs typeface="Times New Roman"/>
              </a:rPr>
              <a:t>Brugman, I. M., Visser, A., Maaskant, J. M., Geerlings, S. E., &amp; </a:t>
            </a:r>
            <a:r>
              <a:rPr lang="en-US" sz="1800" err="1">
                <a:latin typeface="Times New Roman"/>
                <a:cs typeface="Times New Roman"/>
              </a:rPr>
              <a:t>Eskes</a:t>
            </a:r>
            <a:r>
              <a:rPr lang="en-US" sz="1800">
                <a:latin typeface="Times New Roman"/>
                <a:cs typeface="Times New Roman"/>
              </a:rPr>
              <a:t>, A. M. (2022). The evaluation of an interprofessional QI program: A qualitative study. </a:t>
            </a:r>
            <a:r>
              <a:rPr lang="en-US" sz="1800" i="1">
                <a:latin typeface="Times New Roman"/>
                <a:cs typeface="Times New Roman"/>
              </a:rPr>
              <a:t>International Journal of Environmental Research and Public Health</a:t>
            </a:r>
            <a:r>
              <a:rPr lang="en-US" sz="1800">
                <a:latin typeface="Times New Roman"/>
                <a:cs typeface="Times New Roman"/>
              </a:rPr>
              <a:t>, </a:t>
            </a:r>
            <a:r>
              <a:rPr lang="en-US" sz="1800" i="1">
                <a:latin typeface="Times New Roman"/>
                <a:cs typeface="Times New Roman"/>
              </a:rPr>
              <a:t>19</a:t>
            </a:r>
            <a:r>
              <a:rPr lang="en-US" sz="1800">
                <a:latin typeface="Times New Roman"/>
                <a:cs typeface="Times New Roman"/>
              </a:rPr>
              <a:t>(16). </a:t>
            </a:r>
            <a:r>
              <a:rPr lang="en-US" sz="1800" dirty="0">
                <a:latin typeface="Times New Roman"/>
                <a:cs typeface="Times New Roman"/>
                <a:hlinkClick r:id="rId3"/>
              </a:rPr>
              <a:t>https://doi.org/10.3390/ijerph191610087</a:t>
            </a:r>
            <a:r>
              <a:rPr lang="en-US" sz="1800" dirty="0">
                <a:latin typeface="Times New Roman"/>
                <a:cs typeface="Times New Roman"/>
              </a:rPr>
              <a:t> </a:t>
            </a:r>
            <a:endParaRPr lang="en-US" sz="1800">
              <a:cs typeface="Calibri"/>
            </a:endParaRPr>
          </a:p>
          <a:p>
            <a:r>
              <a:rPr lang="en-US" sz="1800">
                <a:latin typeface="Times New Roman"/>
                <a:cs typeface="Times New Roman"/>
              </a:rPr>
              <a:t>Hunt, S., &amp; Chakraborty, J. (2019). Electronic health records in hospitals: Preventing dosing errors in the medication administration context. </a:t>
            </a:r>
            <a:r>
              <a:rPr lang="en-US" sz="1800" i="1">
                <a:latin typeface="Times New Roman"/>
                <a:cs typeface="Times New Roman"/>
              </a:rPr>
              <a:t>Advances in Intelligent Systems and Computing</a:t>
            </a:r>
            <a:r>
              <a:rPr lang="en-US" sz="1800">
                <a:latin typeface="Times New Roman"/>
                <a:cs typeface="Times New Roman"/>
              </a:rPr>
              <a:t>, 65–76. </a:t>
            </a:r>
            <a:r>
              <a:rPr lang="en-US" sz="1800" dirty="0">
                <a:latin typeface="Times New Roman"/>
                <a:cs typeface="Times New Roman"/>
                <a:hlinkClick r:id="rId4"/>
              </a:rPr>
              <a:t>https://doi.org/10.1007/978-3-030-20451-8_7</a:t>
            </a:r>
            <a:r>
              <a:rPr lang="en-US" sz="1800" dirty="0">
                <a:latin typeface="Times New Roman"/>
                <a:cs typeface="Times New Roman"/>
              </a:rPr>
              <a:t> </a:t>
            </a:r>
            <a:endParaRPr lang="en-US" sz="1800">
              <a:cs typeface="Calibri"/>
            </a:endParaRPr>
          </a:p>
          <a:p>
            <a:r>
              <a:rPr lang="en-US" sz="1800" err="1">
                <a:latin typeface="Times New Roman"/>
                <a:cs typeface="Times New Roman"/>
              </a:rPr>
              <a:t>Purnasiwi</a:t>
            </a:r>
            <a:r>
              <a:rPr lang="en-US" sz="1800" dirty="0">
                <a:latin typeface="Times New Roman"/>
                <a:cs typeface="Times New Roman"/>
              </a:rPr>
              <a:t>, D., &amp; Jenie, I. M. (2021). Literature review: Effect of interprofessional collaboration implementation of patient services. </a:t>
            </a:r>
            <a:r>
              <a:rPr lang="en-US" sz="1800" i="1" dirty="0">
                <a:latin typeface="Times New Roman"/>
                <a:cs typeface="Times New Roman"/>
              </a:rPr>
              <a:t>The Indonesian Journal of Occupational Safety and Health</a:t>
            </a:r>
            <a:r>
              <a:rPr lang="en-US" sz="1800" dirty="0">
                <a:latin typeface="Times New Roman"/>
                <a:cs typeface="Times New Roman"/>
              </a:rPr>
              <a:t>, </a:t>
            </a:r>
            <a:r>
              <a:rPr lang="en-US" sz="1800" i="1" dirty="0">
                <a:latin typeface="Times New Roman"/>
                <a:cs typeface="Times New Roman"/>
              </a:rPr>
              <a:t>10</a:t>
            </a:r>
            <a:r>
              <a:rPr lang="en-US" sz="1800" dirty="0">
                <a:latin typeface="Times New Roman"/>
                <a:cs typeface="Times New Roman"/>
              </a:rPr>
              <a:t>(2), 265–272. </a:t>
            </a:r>
            <a:r>
              <a:rPr lang="en-US" sz="1800" dirty="0">
                <a:latin typeface="Times New Roman"/>
                <a:cs typeface="Times New Roman"/>
                <a:hlinkClick r:id="rId5"/>
              </a:rPr>
              <a:t>https://doi.org/10.20473/ijosh.v10i2.2021.265-272</a:t>
            </a:r>
            <a:r>
              <a:rPr lang="en-US" sz="1800" dirty="0">
                <a:latin typeface="Times New Roman"/>
                <a:cs typeface="Times New Roman"/>
              </a:rPr>
              <a:t> </a:t>
            </a:r>
            <a:endParaRPr lang="en-US" sz="1800">
              <a:cs typeface="Calibri"/>
            </a:endParaRPr>
          </a:p>
          <a:p>
            <a:r>
              <a:rPr lang="en-US" sz="1800" err="1">
                <a:latin typeface="Times New Roman"/>
                <a:cs typeface="Times New Roman"/>
              </a:rPr>
              <a:t>Schot</a:t>
            </a:r>
            <a:r>
              <a:rPr lang="en-US" sz="1800" dirty="0">
                <a:latin typeface="Times New Roman"/>
                <a:cs typeface="Times New Roman"/>
              </a:rPr>
              <a:t>, E., </a:t>
            </a:r>
            <a:r>
              <a:rPr lang="en-US" sz="1800" err="1">
                <a:latin typeface="Times New Roman"/>
                <a:cs typeface="Times New Roman"/>
              </a:rPr>
              <a:t>Tummers</a:t>
            </a:r>
            <a:r>
              <a:rPr lang="en-US" sz="1800" dirty="0">
                <a:latin typeface="Times New Roman"/>
                <a:cs typeface="Times New Roman"/>
              </a:rPr>
              <a:t>, L., &amp; </a:t>
            </a:r>
            <a:r>
              <a:rPr lang="en-US" sz="1800" err="1">
                <a:latin typeface="Times New Roman"/>
                <a:cs typeface="Times New Roman"/>
              </a:rPr>
              <a:t>Noordegraaf</a:t>
            </a:r>
            <a:r>
              <a:rPr lang="en-US" sz="1800" dirty="0">
                <a:latin typeface="Times New Roman"/>
                <a:cs typeface="Times New Roman"/>
              </a:rPr>
              <a:t>, M. (2019). Working on working together: A systematic review on how healthcare professionals contribute to interprofessional collaboration. </a:t>
            </a:r>
            <a:r>
              <a:rPr lang="en-US" sz="1800" i="1" dirty="0">
                <a:latin typeface="Times New Roman"/>
                <a:cs typeface="Times New Roman"/>
              </a:rPr>
              <a:t>Journal of Interprofessional Care</a:t>
            </a:r>
            <a:r>
              <a:rPr lang="en-US" sz="1800" dirty="0">
                <a:latin typeface="Times New Roman"/>
                <a:cs typeface="Times New Roman"/>
              </a:rPr>
              <a:t>, </a:t>
            </a:r>
            <a:r>
              <a:rPr lang="en-US" sz="1800" i="1" dirty="0">
                <a:latin typeface="Times New Roman"/>
                <a:cs typeface="Times New Roman"/>
              </a:rPr>
              <a:t>34</a:t>
            </a:r>
            <a:r>
              <a:rPr lang="en-US" sz="1800" dirty="0">
                <a:latin typeface="Times New Roman"/>
                <a:cs typeface="Times New Roman"/>
              </a:rPr>
              <a:t>(3), 1–11. </a:t>
            </a:r>
            <a:r>
              <a:rPr lang="en-US" sz="1800" dirty="0">
                <a:latin typeface="Times New Roman"/>
                <a:cs typeface="Times New Roman"/>
                <a:hlinkClick r:id="rId6"/>
              </a:rPr>
              <a:t>https://doi.org/10.1080/13561820.2019.1636007</a:t>
            </a:r>
            <a:r>
              <a:rPr lang="en-US" sz="1800" dirty="0">
                <a:latin typeface="Times New Roman"/>
                <a:cs typeface="Times New Roman"/>
              </a:rPr>
              <a:t> </a:t>
            </a:r>
            <a:endParaRPr lang="en-US" sz="1800">
              <a:cs typeface="Calibri"/>
            </a:endParaRPr>
          </a:p>
          <a:p>
            <a:r>
              <a:rPr lang="en-US" sz="1800" err="1">
                <a:latin typeface="Times New Roman"/>
                <a:cs typeface="Times New Roman"/>
              </a:rPr>
              <a:t>Zirpe</a:t>
            </a:r>
            <a:r>
              <a:rPr lang="en-US" sz="1800" dirty="0">
                <a:latin typeface="Times New Roman"/>
                <a:cs typeface="Times New Roman"/>
              </a:rPr>
              <a:t>, K., Seta, B., Gholap, S., </a:t>
            </a:r>
            <a:r>
              <a:rPr lang="en-US" sz="1800" err="1">
                <a:latin typeface="Times New Roman"/>
                <a:cs typeface="Times New Roman"/>
              </a:rPr>
              <a:t>Aurangabadi</a:t>
            </a:r>
            <a:r>
              <a:rPr lang="en-US" sz="1800" dirty="0">
                <a:latin typeface="Times New Roman"/>
                <a:cs typeface="Times New Roman"/>
              </a:rPr>
              <a:t>, K., Gurav, S. K., Deshmukh, A. M., Wankhede, P., </a:t>
            </a:r>
            <a:r>
              <a:rPr lang="en-US" sz="1800" err="1">
                <a:latin typeface="Times New Roman"/>
                <a:cs typeface="Times New Roman"/>
              </a:rPr>
              <a:t>Suryawanshi</a:t>
            </a:r>
            <a:r>
              <a:rPr lang="en-US" sz="1800" dirty="0">
                <a:latin typeface="Times New Roman"/>
                <a:cs typeface="Times New Roman"/>
              </a:rPr>
              <a:t>, P., Vasanth, S., Kurian, M., Philip, E., Jagtap, N., &amp; Pandit, E. (2020). Incidence of medication error in critical care unit of a tertiary care hospital: Where do we stand? </a:t>
            </a:r>
            <a:r>
              <a:rPr lang="en-US" sz="1800" i="1" dirty="0">
                <a:latin typeface="Times New Roman"/>
                <a:cs typeface="Times New Roman"/>
              </a:rPr>
              <a:t>Indian Journal of Critical Care Medicine</a:t>
            </a:r>
            <a:r>
              <a:rPr lang="en-US" sz="1800" dirty="0">
                <a:latin typeface="Times New Roman"/>
                <a:cs typeface="Times New Roman"/>
              </a:rPr>
              <a:t>, </a:t>
            </a:r>
            <a:r>
              <a:rPr lang="en-US" sz="1800" i="1" dirty="0">
                <a:latin typeface="Times New Roman"/>
                <a:cs typeface="Times New Roman"/>
              </a:rPr>
              <a:t>24</a:t>
            </a:r>
            <a:r>
              <a:rPr lang="en-US" sz="1800" dirty="0">
                <a:latin typeface="Times New Roman"/>
                <a:cs typeface="Times New Roman"/>
              </a:rPr>
              <a:t>(9), 799–803. </a:t>
            </a:r>
            <a:r>
              <a:rPr lang="en-US" sz="1800" dirty="0">
                <a:latin typeface="Times New Roman"/>
                <a:cs typeface="Times New Roman"/>
                <a:hlinkClick r:id="rId7"/>
              </a:rPr>
              <a:t>https://doi.org/10.5005/jp-journals-10071-23556</a:t>
            </a:r>
            <a:endParaRPr lang="en-US" sz="1800">
              <a:cs typeface="Calibri"/>
            </a:endParaRPr>
          </a:p>
        </p:txBody>
      </p:sp>
    </p:spTree>
    <p:extLst>
      <p:ext uri="{BB962C8B-B14F-4D97-AF65-F5344CB8AC3E}">
        <p14:creationId xmlns:p14="http://schemas.microsoft.com/office/powerpoint/2010/main" val="190257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2018</Words>
  <Application>Microsoft Office PowerPoint</Application>
  <PresentationFormat>Widescreen</PresentationFormat>
  <Paragraphs>72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Data Analysis and Quality Improvement Initiative Proposal</vt:lpstr>
      <vt:lpstr>Data Analysis and Quality Improvement Initiative Proposal</vt:lpstr>
      <vt:lpstr>Analyze Data to Identify a Healthcare Issue</vt:lpstr>
      <vt:lpstr>Outline a Quality Initiative Proposal </vt:lpstr>
      <vt:lpstr>Continued </vt:lpstr>
      <vt:lpstr>Quality Enhancement from an Interprofessional Perspective</vt:lpstr>
      <vt:lpstr>Effective Collaboration Strategies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Mahnoor Chaudhry</cp:lastModifiedBy>
  <cp:revision>153</cp:revision>
  <dcterms:created xsi:type="dcterms:W3CDTF">2023-10-31T14:11:28Z</dcterms:created>
  <dcterms:modified xsi:type="dcterms:W3CDTF">2023-10-31T14:44:31Z</dcterms:modified>
</cp:coreProperties>
</file>